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8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9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4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5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7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9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20.xml" ContentType="application/vnd.openxmlformats-officedocument.drawingml.chart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21.xml" ContentType="application/vnd.openxmlformats-officedocument.drawingml.chart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charts/chart22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charts/chart23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charts/chart24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charts/chart25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26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notesSlides/notesSlide13.xml" ContentType="application/vnd.openxmlformats-officedocument.presentationml.notesSlide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27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8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9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30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1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2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charts/chart33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4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charts/chart35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6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charts/chart37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8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charts/chart39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40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tags/tag3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9" r:id="rId1"/>
    <p:sldMasterId id="2147483705" r:id="rId2"/>
    <p:sldMasterId id="2147483740" r:id="rId3"/>
    <p:sldMasterId id="2147483776" r:id="rId4"/>
    <p:sldMasterId id="2147483883" r:id="rId5"/>
    <p:sldMasterId id="2147483913" r:id="rId6"/>
    <p:sldMasterId id="2147483923" r:id="rId7"/>
    <p:sldMasterId id="2147483933" r:id="rId8"/>
    <p:sldMasterId id="2147483943" r:id="rId9"/>
    <p:sldMasterId id="2147483950" r:id="rId10"/>
  </p:sldMasterIdLst>
  <p:notesMasterIdLst>
    <p:notesMasterId r:id="rId71"/>
  </p:notesMasterIdLst>
  <p:sldIdLst>
    <p:sldId id="1751" r:id="rId11"/>
    <p:sldId id="2309" r:id="rId12"/>
    <p:sldId id="2310" r:id="rId13"/>
    <p:sldId id="2311" r:id="rId14"/>
    <p:sldId id="1801" r:id="rId15"/>
    <p:sldId id="2285" r:id="rId16"/>
    <p:sldId id="2286" r:id="rId17"/>
    <p:sldId id="2287" r:id="rId18"/>
    <p:sldId id="2264" r:id="rId19"/>
    <p:sldId id="2288" r:id="rId20"/>
    <p:sldId id="2289" r:id="rId21"/>
    <p:sldId id="2290" r:id="rId22"/>
    <p:sldId id="1820" r:id="rId23"/>
    <p:sldId id="2270" r:id="rId24"/>
    <p:sldId id="2291" r:id="rId25"/>
    <p:sldId id="2293" r:id="rId26"/>
    <p:sldId id="2269" r:id="rId27"/>
    <p:sldId id="2271" r:id="rId28"/>
    <p:sldId id="2294" r:id="rId29"/>
    <p:sldId id="2295" r:id="rId30"/>
    <p:sldId id="2297" r:id="rId31"/>
    <p:sldId id="2298" r:id="rId32"/>
    <p:sldId id="2296" r:id="rId33"/>
    <p:sldId id="2257" r:id="rId34"/>
    <p:sldId id="2299" r:id="rId35"/>
    <p:sldId id="2300" r:id="rId36"/>
    <p:sldId id="2301" r:id="rId37"/>
    <p:sldId id="2302" r:id="rId38"/>
    <p:sldId id="2303" r:id="rId39"/>
    <p:sldId id="2304" r:id="rId40"/>
    <p:sldId id="2251" r:id="rId41"/>
    <p:sldId id="2305" r:id="rId42"/>
    <p:sldId id="2306" r:id="rId43"/>
    <p:sldId id="2307" r:id="rId44"/>
    <p:sldId id="1727" r:id="rId45"/>
    <p:sldId id="2176" r:id="rId46"/>
    <p:sldId id="2178" r:id="rId47"/>
    <p:sldId id="2312" r:id="rId48"/>
    <p:sldId id="2313" r:id="rId49"/>
    <p:sldId id="2315" r:id="rId50"/>
    <p:sldId id="2316" r:id="rId51"/>
    <p:sldId id="2317" r:id="rId52"/>
    <p:sldId id="2228" r:id="rId53"/>
    <p:sldId id="2272" r:id="rId54"/>
    <p:sldId id="2229" r:id="rId55"/>
    <p:sldId id="2318" r:id="rId56"/>
    <p:sldId id="2319" r:id="rId57"/>
    <p:sldId id="2231" r:id="rId58"/>
    <p:sldId id="2234" r:id="rId59"/>
    <p:sldId id="2235" r:id="rId60"/>
    <p:sldId id="2236" r:id="rId61"/>
    <p:sldId id="2273" r:id="rId62"/>
    <p:sldId id="2274" r:id="rId63"/>
    <p:sldId id="2320" r:id="rId64"/>
    <p:sldId id="2321" r:id="rId65"/>
    <p:sldId id="2322" r:id="rId66"/>
    <p:sldId id="2323" r:id="rId67"/>
    <p:sldId id="2324" r:id="rId68"/>
    <p:sldId id="2325" r:id="rId69"/>
    <p:sldId id="2280" r:id="rId70"/>
  </p:sldIdLst>
  <p:sldSz cx="12192000" cy="6858000"/>
  <p:notesSz cx="6858000" cy="9144000"/>
  <p:embeddedFontLst>
    <p:embeddedFont>
      <p:font typeface="Calibri Light" panose="020F0302020204030204" pitchFamily="34" charset="0"/>
      <p:regular r:id="rId72"/>
      <p:italic r:id="rId73"/>
    </p:embeddedFont>
    <p:embeddedFont>
      <p:font typeface="Calibri" panose="020F0502020204030204" pitchFamily="34" charset="0"/>
      <p:regular r:id="rId74"/>
      <p:bold r:id="rId75"/>
      <p:italic r:id="rId76"/>
      <p:boldItalic r:id="rId77"/>
    </p:embeddedFont>
  </p:embeddedFontLst>
  <p:custDataLst>
    <p:tags r:id="rId78"/>
  </p:custData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hlová Radka Mgr." initials="PRM" lastIdx="1" clrIdx="0">
    <p:extLst>
      <p:ext uri="{19B8F6BF-5375-455C-9EA6-DF929625EA0E}">
        <p15:presenceInfo xmlns:p15="http://schemas.microsoft.com/office/powerpoint/2012/main" userId="S::pohlovar@mzcr.cz::15a606af-c9df-42db-9d4e-541ca05517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FDEED"/>
    <a:srgbClr val="00FF00"/>
    <a:srgbClr val="D31145"/>
    <a:srgbClr val="305983"/>
    <a:srgbClr val="003399"/>
    <a:srgbClr val="FBCBD8"/>
    <a:srgbClr val="A19FA0"/>
    <a:srgbClr val="706F6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řední sty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0" autoAdjust="0"/>
    <p:restoredTop sz="95770" autoAdjust="0"/>
  </p:normalViewPr>
  <p:slideViewPr>
    <p:cSldViewPr snapToGrid="0">
      <p:cViewPr varScale="1">
        <p:scale>
          <a:sx n="107" d="100"/>
          <a:sy n="107" d="100"/>
        </p:scale>
        <p:origin x="1002" y="96"/>
      </p:cViewPr>
      <p:guideLst>
        <p:guide orient="horz" pos="867"/>
        <p:guide pos="4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76" Type="http://schemas.openxmlformats.org/officeDocument/2006/relationships/font" Target="fonts/font5.fntdata"/><Relationship Id="rId7" Type="http://schemas.openxmlformats.org/officeDocument/2006/relationships/slideMaster" Target="slideMasters/slideMaster7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font" Target="fonts/font3.fntdata"/><Relationship Id="rId79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1.xml"/><Relationship Id="rId82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font" Target="fonts/font2.fntdata"/><Relationship Id="rId78" Type="http://schemas.openxmlformats.org/officeDocument/2006/relationships/tags" Target="tags/tag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font" Target="fonts/font6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font" Target="fonts/font1.fntdata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font" Target="fonts/font4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20.xlsx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1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2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3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4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5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6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7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8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29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0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1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2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3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4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5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6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7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8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39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aplikace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dLbl>
              <c:idx val="7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588-4EE8-8F6F-CE2F54B51220}"/>
                </c:ext>
              </c:extLst>
            </c:dLbl>
            <c:dLbl>
              <c:idx val="7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F0C-437F-AF06-6849CD78ABD9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Sheet1!$A$51:$A$230</c:f>
              <c:numCache>
                <c:formatCode>m/d/yyyy</c:formatCode>
                <c:ptCount val="180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  <c:pt idx="67">
                  <c:v>44354</c:v>
                </c:pt>
                <c:pt idx="68">
                  <c:v>44355</c:v>
                </c:pt>
                <c:pt idx="69">
                  <c:v>44356</c:v>
                </c:pt>
                <c:pt idx="70">
                  <c:v>44357</c:v>
                </c:pt>
                <c:pt idx="71">
                  <c:v>44358</c:v>
                </c:pt>
                <c:pt idx="72">
                  <c:v>44359</c:v>
                </c:pt>
                <c:pt idx="73">
                  <c:v>44360</c:v>
                </c:pt>
                <c:pt idx="74">
                  <c:v>44361</c:v>
                </c:pt>
                <c:pt idx="75">
                  <c:v>44362</c:v>
                </c:pt>
                <c:pt idx="76">
                  <c:v>44363</c:v>
                </c:pt>
                <c:pt idx="77">
                  <c:v>44364</c:v>
                </c:pt>
                <c:pt idx="78">
                  <c:v>44365</c:v>
                </c:pt>
                <c:pt idx="79">
                  <c:v>44366</c:v>
                </c:pt>
              </c:numCache>
            </c:numRef>
          </c:cat>
          <c:val>
            <c:numRef>
              <c:f>Sheet1!$B$51:$B$230</c:f>
              <c:numCache>
                <c:formatCode>General</c:formatCode>
                <c:ptCount val="180"/>
                <c:pt idx="0">
                  <c:v>24831</c:v>
                </c:pt>
                <c:pt idx="1">
                  <c:v>14627</c:v>
                </c:pt>
                <c:pt idx="2">
                  <c:v>8373</c:v>
                </c:pt>
                <c:pt idx="3">
                  <c:v>7095</c:v>
                </c:pt>
                <c:pt idx="4">
                  <c:v>7596</c:v>
                </c:pt>
                <c:pt idx="5">
                  <c:v>25682</c:v>
                </c:pt>
                <c:pt idx="6">
                  <c:v>27791</c:v>
                </c:pt>
                <c:pt idx="7">
                  <c:v>22340</c:v>
                </c:pt>
                <c:pt idx="8">
                  <c:v>22716</c:v>
                </c:pt>
                <c:pt idx="9">
                  <c:v>11120</c:v>
                </c:pt>
                <c:pt idx="10">
                  <c:v>5863</c:v>
                </c:pt>
                <c:pt idx="11">
                  <c:v>21494</c:v>
                </c:pt>
                <c:pt idx="12">
                  <c:v>24259</c:v>
                </c:pt>
                <c:pt idx="13">
                  <c:v>20995</c:v>
                </c:pt>
                <c:pt idx="14">
                  <c:v>17482</c:v>
                </c:pt>
                <c:pt idx="15">
                  <c:v>19185</c:v>
                </c:pt>
                <c:pt idx="16">
                  <c:v>9756</c:v>
                </c:pt>
                <c:pt idx="17">
                  <c:v>6189</c:v>
                </c:pt>
                <c:pt idx="18">
                  <c:v>21604</c:v>
                </c:pt>
                <c:pt idx="19">
                  <c:v>22293</c:v>
                </c:pt>
                <c:pt idx="20">
                  <c:v>19216</c:v>
                </c:pt>
                <c:pt idx="21">
                  <c:v>18156</c:v>
                </c:pt>
                <c:pt idx="22">
                  <c:v>18224</c:v>
                </c:pt>
                <c:pt idx="23">
                  <c:v>9221</c:v>
                </c:pt>
                <c:pt idx="24">
                  <c:v>5399</c:v>
                </c:pt>
                <c:pt idx="25">
                  <c:v>20925</c:v>
                </c:pt>
                <c:pt idx="26">
                  <c:v>20094</c:v>
                </c:pt>
                <c:pt idx="27">
                  <c:v>19746</c:v>
                </c:pt>
                <c:pt idx="28">
                  <c:v>18903</c:v>
                </c:pt>
                <c:pt idx="29">
                  <c:v>19369</c:v>
                </c:pt>
                <c:pt idx="30">
                  <c:v>10327</c:v>
                </c:pt>
                <c:pt idx="31">
                  <c:v>5780</c:v>
                </c:pt>
                <c:pt idx="32">
                  <c:v>19689</c:v>
                </c:pt>
                <c:pt idx="33">
                  <c:v>19759</c:v>
                </c:pt>
                <c:pt idx="34">
                  <c:v>16680</c:v>
                </c:pt>
                <c:pt idx="35">
                  <c:v>15918</c:v>
                </c:pt>
                <c:pt idx="36">
                  <c:v>17983</c:v>
                </c:pt>
                <c:pt idx="37">
                  <c:v>12137</c:v>
                </c:pt>
                <c:pt idx="38">
                  <c:v>5882</c:v>
                </c:pt>
                <c:pt idx="39">
                  <c:v>22221</c:v>
                </c:pt>
                <c:pt idx="40">
                  <c:v>17458</c:v>
                </c:pt>
                <c:pt idx="41">
                  <c:v>15270</c:v>
                </c:pt>
                <c:pt idx="42">
                  <c:v>14294</c:v>
                </c:pt>
                <c:pt idx="43">
                  <c:v>17372</c:v>
                </c:pt>
                <c:pt idx="44">
                  <c:v>15062</c:v>
                </c:pt>
                <c:pt idx="45">
                  <c:v>7118</c:v>
                </c:pt>
                <c:pt idx="46">
                  <c:v>36470</c:v>
                </c:pt>
                <c:pt idx="47">
                  <c:v>24668</c:v>
                </c:pt>
                <c:pt idx="48">
                  <c:v>25273</c:v>
                </c:pt>
                <c:pt idx="49">
                  <c:v>19317</c:v>
                </c:pt>
                <c:pt idx="50">
                  <c:v>27661</c:v>
                </c:pt>
                <c:pt idx="51">
                  <c:v>9898</c:v>
                </c:pt>
                <c:pt idx="52">
                  <c:v>4464</c:v>
                </c:pt>
                <c:pt idx="53">
                  <c:v>30279</c:v>
                </c:pt>
                <c:pt idx="54">
                  <c:v>21365</c:v>
                </c:pt>
                <c:pt idx="55">
                  <c:v>21796</c:v>
                </c:pt>
                <c:pt idx="56">
                  <c:v>17305</c:v>
                </c:pt>
                <c:pt idx="57">
                  <c:v>21960</c:v>
                </c:pt>
                <c:pt idx="58">
                  <c:v>8968</c:v>
                </c:pt>
                <c:pt idx="59">
                  <c:v>4503</c:v>
                </c:pt>
                <c:pt idx="60">
                  <c:v>28349</c:v>
                </c:pt>
                <c:pt idx="61">
                  <c:v>25737</c:v>
                </c:pt>
                <c:pt idx="62">
                  <c:v>26257</c:v>
                </c:pt>
                <c:pt idx="63">
                  <c:v>26171</c:v>
                </c:pt>
                <c:pt idx="64">
                  <c:v>26619</c:v>
                </c:pt>
                <c:pt idx="65">
                  <c:v>12058</c:v>
                </c:pt>
                <c:pt idx="66">
                  <c:v>5930</c:v>
                </c:pt>
                <c:pt idx="67">
                  <c:v>31822</c:v>
                </c:pt>
                <c:pt idx="68">
                  <c:v>23549</c:v>
                </c:pt>
                <c:pt idx="69">
                  <c:v>30283</c:v>
                </c:pt>
                <c:pt idx="70">
                  <c:v>20676</c:v>
                </c:pt>
                <c:pt idx="71">
                  <c:v>27973</c:v>
                </c:pt>
                <c:pt idx="72">
                  <c:v>12292</c:v>
                </c:pt>
                <c:pt idx="73">
                  <c:v>6539</c:v>
                </c:pt>
                <c:pt idx="74">
                  <c:v>33758</c:v>
                </c:pt>
                <c:pt idx="75">
                  <c:v>27599</c:v>
                </c:pt>
                <c:pt idx="76">
                  <c:v>30837</c:v>
                </c:pt>
                <c:pt idx="77">
                  <c:v>28612</c:v>
                </c:pt>
                <c:pt idx="78">
                  <c:v>37082</c:v>
                </c:pt>
                <c:pt idx="79">
                  <c:v>12075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0C-437F-AF06-6849CD78A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104461111007211E-2"/>
          <c:y val="6.4935377231614397E-2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Sheet1!$A$114:$A$228</c:f>
              <c:numCache>
                <c:formatCode>m/d/yyyy</c:formatCode>
                <c:ptCount val="115"/>
                <c:pt idx="0">
                  <c:v>44357</c:v>
                </c:pt>
                <c:pt idx="1">
                  <c:v>44358</c:v>
                </c:pt>
                <c:pt idx="2">
                  <c:v>44359</c:v>
                </c:pt>
                <c:pt idx="3">
                  <c:v>44360</c:v>
                </c:pt>
                <c:pt idx="4">
                  <c:v>44361</c:v>
                </c:pt>
                <c:pt idx="5">
                  <c:v>44362</c:v>
                </c:pt>
                <c:pt idx="6">
                  <c:v>44363</c:v>
                </c:pt>
                <c:pt idx="7">
                  <c:v>44364</c:v>
                </c:pt>
                <c:pt idx="8">
                  <c:v>44365</c:v>
                </c:pt>
                <c:pt idx="9">
                  <c:v>44366</c:v>
                </c:pt>
                <c:pt idx="10">
                  <c:v>44367</c:v>
                </c:pt>
                <c:pt idx="11">
                  <c:v>44368</c:v>
                </c:pt>
                <c:pt idx="12">
                  <c:v>44369</c:v>
                </c:pt>
              </c:numCache>
            </c:numRef>
          </c:cat>
          <c:val>
            <c:numRef>
              <c:f>Sheet1!$B$114:$B$228</c:f>
              <c:numCache>
                <c:formatCode>General</c:formatCode>
                <c:ptCount val="115"/>
                <c:pt idx="0">
                  <c:v>27</c:v>
                </c:pt>
                <c:pt idx="1">
                  <c:v>29</c:v>
                </c:pt>
                <c:pt idx="2">
                  <c:v>15</c:v>
                </c:pt>
                <c:pt idx="3">
                  <c:v>9</c:v>
                </c:pt>
                <c:pt idx="4">
                  <c:v>19</c:v>
                </c:pt>
                <c:pt idx="5">
                  <c:v>36</c:v>
                </c:pt>
                <c:pt idx="6">
                  <c:v>30</c:v>
                </c:pt>
                <c:pt idx="7">
                  <c:v>51</c:v>
                </c:pt>
                <c:pt idx="8">
                  <c:v>37</c:v>
                </c:pt>
                <c:pt idx="9">
                  <c:v>23</c:v>
                </c:pt>
                <c:pt idx="10">
                  <c:v>22</c:v>
                </c:pt>
                <c:pt idx="11">
                  <c:v>31</c:v>
                </c:pt>
                <c:pt idx="1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A2-4B54-B7B4-937FEFCFE4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14.06.2021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PHA</c:v>
                </c:pt>
                <c:pt idx="1">
                  <c:v>PAK</c:v>
                </c:pt>
                <c:pt idx="2">
                  <c:v>STC</c:v>
                </c:pt>
                <c:pt idx="3">
                  <c:v>MSK</c:v>
                </c:pt>
                <c:pt idx="4">
                  <c:v>ZLK</c:v>
                </c:pt>
                <c:pt idx="5">
                  <c:v>ČR</c:v>
                </c:pt>
                <c:pt idx="6">
                  <c:v>PLK</c:v>
                </c:pt>
                <c:pt idx="7">
                  <c:v>VYS</c:v>
                </c:pt>
                <c:pt idx="8">
                  <c:v>HKK</c:v>
                </c:pt>
                <c:pt idx="9">
                  <c:v>JMK</c:v>
                </c:pt>
                <c:pt idx="10">
                  <c:v>LBK</c:v>
                </c:pt>
                <c:pt idx="11">
                  <c:v>JHC</c:v>
                </c:pt>
                <c:pt idx="12">
                  <c:v>ULK</c:v>
                </c:pt>
                <c:pt idx="13">
                  <c:v>OLK</c:v>
                </c:pt>
                <c:pt idx="14">
                  <c:v>KVK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0.61986301369800001</c:v>
                </c:pt>
                <c:pt idx="1">
                  <c:v>0.50704225352099996</c:v>
                </c:pt>
                <c:pt idx="2">
                  <c:v>0.70873786407700001</c:v>
                </c:pt>
                <c:pt idx="3">
                  <c:v>0.60082304526700003</c:v>
                </c:pt>
                <c:pt idx="4">
                  <c:v>0.65546218487300001</c:v>
                </c:pt>
                <c:pt idx="5">
                  <c:v>0.67413972888399998</c:v>
                </c:pt>
                <c:pt idx="6">
                  <c:v>0.64122137404500001</c:v>
                </c:pt>
                <c:pt idx="7">
                  <c:v>0.80246913580199997</c:v>
                </c:pt>
                <c:pt idx="8">
                  <c:v>0.76</c:v>
                </c:pt>
                <c:pt idx="9">
                  <c:v>0.76249999999999996</c:v>
                </c:pt>
                <c:pt idx="10">
                  <c:v>0.77500000000000002</c:v>
                </c:pt>
                <c:pt idx="11">
                  <c:v>0.68049792531099995</c:v>
                </c:pt>
                <c:pt idx="12">
                  <c:v>0.62280701754300005</c:v>
                </c:pt>
                <c:pt idx="13">
                  <c:v>0.73469387755100002</c:v>
                </c:pt>
                <c:pt idx="14">
                  <c:v>0.857142857142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D14-4ACF-AEC2-F4E31D79260C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21.06.2021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PHA</c:v>
                </c:pt>
                <c:pt idx="1">
                  <c:v>PAK</c:v>
                </c:pt>
                <c:pt idx="2">
                  <c:v>STC</c:v>
                </c:pt>
                <c:pt idx="3">
                  <c:v>MSK</c:v>
                </c:pt>
                <c:pt idx="4">
                  <c:v>ZLK</c:v>
                </c:pt>
                <c:pt idx="5">
                  <c:v>ČR</c:v>
                </c:pt>
                <c:pt idx="6">
                  <c:v>PLK</c:v>
                </c:pt>
                <c:pt idx="7">
                  <c:v>VYS</c:v>
                </c:pt>
                <c:pt idx="8">
                  <c:v>HKK</c:v>
                </c:pt>
                <c:pt idx="9">
                  <c:v>JMK</c:v>
                </c:pt>
                <c:pt idx="10">
                  <c:v>LBK</c:v>
                </c:pt>
                <c:pt idx="11">
                  <c:v>JHC</c:v>
                </c:pt>
                <c:pt idx="12">
                  <c:v>ULK</c:v>
                </c:pt>
                <c:pt idx="13">
                  <c:v>OLK</c:v>
                </c:pt>
                <c:pt idx="14">
                  <c:v>KVK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1.22</c:v>
                </c:pt>
                <c:pt idx="1">
                  <c:v>0.88</c:v>
                </c:pt>
                <c:pt idx="2">
                  <c:v>0.91</c:v>
                </c:pt>
                <c:pt idx="3">
                  <c:v>0.83</c:v>
                </c:pt>
                <c:pt idx="4">
                  <c:v>0.99</c:v>
                </c:pt>
                <c:pt idx="5">
                  <c:v>0.83</c:v>
                </c:pt>
                <c:pt idx="6">
                  <c:v>0.56999999999999995</c:v>
                </c:pt>
                <c:pt idx="7">
                  <c:v>0.76</c:v>
                </c:pt>
                <c:pt idx="8">
                  <c:v>0.44</c:v>
                </c:pt>
                <c:pt idx="9">
                  <c:v>0.83</c:v>
                </c:pt>
                <c:pt idx="10">
                  <c:v>0.68</c:v>
                </c:pt>
                <c:pt idx="11">
                  <c:v>0.53</c:v>
                </c:pt>
                <c:pt idx="12">
                  <c:v>0.79</c:v>
                </c:pt>
                <c:pt idx="13">
                  <c:v>0.48</c:v>
                </c:pt>
                <c:pt idx="14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14-4ACF-AEC2-F4E31D7926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13.4.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Olomoucký kraj</c:v>
                </c:pt>
                <c:pt idx="3">
                  <c:v>Plzeňský kraj</c:v>
                </c:pt>
                <c:pt idx="4">
                  <c:v>Hlavní město Praha</c:v>
                </c:pt>
                <c:pt idx="5">
                  <c:v>Středočeský kraj</c:v>
                </c:pt>
                <c:pt idx="6">
                  <c:v>ČR</c:v>
                </c:pt>
                <c:pt idx="7">
                  <c:v>Zlínský kraj</c:v>
                </c:pt>
                <c:pt idx="8">
                  <c:v>Moravskoslezský kraj</c:v>
                </c:pt>
                <c:pt idx="9">
                  <c:v>Pardubický kraj</c:v>
                </c:pt>
                <c:pt idx="10">
                  <c:v>Kraj Vysočina</c:v>
                </c:pt>
                <c:pt idx="11">
                  <c:v>Jihomoravský kraj</c:v>
                </c:pt>
                <c:pt idx="12">
                  <c:v>Královéhradecký kraj</c:v>
                </c:pt>
                <c:pt idx="13">
                  <c:v>Ústecký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0.115306245</c:v>
                </c:pt>
                <c:pt idx="1">
                  <c:v>0.16856138100000001</c:v>
                </c:pt>
                <c:pt idx="2">
                  <c:v>0.14176757400000001</c:v>
                </c:pt>
                <c:pt idx="3">
                  <c:v>0.110833125</c:v>
                </c:pt>
                <c:pt idx="4">
                  <c:v>7.0056174999999998E-2</c:v>
                </c:pt>
                <c:pt idx="5">
                  <c:v>0.101296996</c:v>
                </c:pt>
                <c:pt idx="6">
                  <c:v>0.10370486299999999</c:v>
                </c:pt>
                <c:pt idx="7">
                  <c:v>9.3798290000000006E-2</c:v>
                </c:pt>
                <c:pt idx="8">
                  <c:v>9.7286258E-2</c:v>
                </c:pt>
                <c:pt idx="9">
                  <c:v>0.109859769</c:v>
                </c:pt>
                <c:pt idx="10">
                  <c:v>0.130100669</c:v>
                </c:pt>
                <c:pt idx="11">
                  <c:v>0.115753015</c:v>
                </c:pt>
                <c:pt idx="12">
                  <c:v>4.7277409999999999E-2</c:v>
                </c:pt>
                <c:pt idx="13">
                  <c:v>0.112862052</c:v>
                </c:pt>
                <c:pt idx="14">
                  <c:v>5.5832070999999997E-2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BF-477D-82C7-C81F3163DE12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8.5.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Olomoucký kraj</c:v>
                </c:pt>
                <c:pt idx="3">
                  <c:v>Plzeňský kraj</c:v>
                </c:pt>
                <c:pt idx="4">
                  <c:v>Hlavní město Praha</c:v>
                </c:pt>
                <c:pt idx="5">
                  <c:v>Středočeský kraj</c:v>
                </c:pt>
                <c:pt idx="6">
                  <c:v>ČR</c:v>
                </c:pt>
                <c:pt idx="7">
                  <c:v>Zlínský kraj</c:v>
                </c:pt>
                <c:pt idx="8">
                  <c:v>Moravskoslezský kraj</c:v>
                </c:pt>
                <c:pt idx="9">
                  <c:v>Pardubický kraj</c:v>
                </c:pt>
                <c:pt idx="10">
                  <c:v>Kraj Vysočina</c:v>
                </c:pt>
                <c:pt idx="11">
                  <c:v>Jihomoravský kraj</c:v>
                </c:pt>
                <c:pt idx="12">
                  <c:v>Královéhradecký kraj</c:v>
                </c:pt>
                <c:pt idx="13">
                  <c:v>Ústecký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4.6973297999999997E-2</c:v>
                </c:pt>
                <c:pt idx="1">
                  <c:v>8.5080644999999996E-2</c:v>
                </c:pt>
                <c:pt idx="2">
                  <c:v>5.2436003000000002E-2</c:v>
                </c:pt>
                <c:pt idx="3">
                  <c:v>4.4913337999999997E-2</c:v>
                </c:pt>
                <c:pt idx="4">
                  <c:v>2.5459952000000001E-2</c:v>
                </c:pt>
                <c:pt idx="5">
                  <c:v>3.907455E-2</c:v>
                </c:pt>
                <c:pt idx="6">
                  <c:v>4.1625708999999997E-2</c:v>
                </c:pt>
                <c:pt idx="7">
                  <c:v>4.0580018000000002E-2</c:v>
                </c:pt>
                <c:pt idx="8">
                  <c:v>4.5490822E-2</c:v>
                </c:pt>
                <c:pt idx="9">
                  <c:v>2.9713278999999999E-2</c:v>
                </c:pt>
                <c:pt idx="10">
                  <c:v>5.9955456999999997E-2</c:v>
                </c:pt>
                <c:pt idx="11">
                  <c:v>5.3228286E-2</c:v>
                </c:pt>
                <c:pt idx="12">
                  <c:v>1.4171833E-2</c:v>
                </c:pt>
                <c:pt idx="13">
                  <c:v>4.2972435000000003E-2</c:v>
                </c:pt>
                <c:pt idx="14">
                  <c:v>1.5758754999999999E-2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BF-477D-82C7-C81F3163DE12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Olomoucký kraj</c:v>
                </c:pt>
                <c:pt idx="3">
                  <c:v>Plzeňský kraj</c:v>
                </c:pt>
                <c:pt idx="4">
                  <c:v>Hlavní město Praha</c:v>
                </c:pt>
                <c:pt idx="5">
                  <c:v>Středočeský kraj</c:v>
                </c:pt>
                <c:pt idx="6">
                  <c:v>ČR</c:v>
                </c:pt>
                <c:pt idx="7">
                  <c:v>Zlínský kraj</c:v>
                </c:pt>
                <c:pt idx="8">
                  <c:v>Moravskoslezský kraj</c:v>
                </c:pt>
                <c:pt idx="9">
                  <c:v>Pardubický kraj</c:v>
                </c:pt>
                <c:pt idx="10">
                  <c:v>Kraj Vysočina</c:v>
                </c:pt>
                <c:pt idx="11">
                  <c:v>Jihomoravský kraj</c:v>
                </c:pt>
                <c:pt idx="12">
                  <c:v>Královéhradecký kraj</c:v>
                </c:pt>
                <c:pt idx="13">
                  <c:v>Ústecký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[$-10405]0.0\ %</c:formatCode>
                <c:ptCount val="15"/>
                <c:pt idx="0">
                  <c:v>1.7899265000000001E-2</c:v>
                </c:pt>
                <c:pt idx="1">
                  <c:v>2.6547673000000001E-2</c:v>
                </c:pt>
                <c:pt idx="2">
                  <c:v>2.7634817999999998E-2</c:v>
                </c:pt>
                <c:pt idx="3">
                  <c:v>2.0776045999999999E-2</c:v>
                </c:pt>
                <c:pt idx="4">
                  <c:v>5.9135289999999998E-3</c:v>
                </c:pt>
                <c:pt idx="5">
                  <c:v>9.4671679999999998E-3</c:v>
                </c:pt>
                <c:pt idx="6">
                  <c:v>1.2446666E-2</c:v>
                </c:pt>
                <c:pt idx="7">
                  <c:v>1.4491031999999999E-2</c:v>
                </c:pt>
                <c:pt idx="8">
                  <c:v>1.4195045E-2</c:v>
                </c:pt>
                <c:pt idx="9">
                  <c:v>5.6221580000000004E-3</c:v>
                </c:pt>
                <c:pt idx="10">
                  <c:v>1.264874E-2</c:v>
                </c:pt>
                <c:pt idx="11">
                  <c:v>1.6496334000000001E-2</c:v>
                </c:pt>
                <c:pt idx="12">
                  <c:v>4.7169810000000003E-3</c:v>
                </c:pt>
                <c:pt idx="13">
                  <c:v>1.3453718999999999E-2</c:v>
                </c:pt>
                <c:pt idx="14">
                  <c:v>3.192107E-3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BF-477D-82C7-C81F3163DE12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Relativní pozitivita testů s diagnostickou/epidemiologickou indikací za 7 dní2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Olomoucký kraj</c:v>
                </c:pt>
                <c:pt idx="3">
                  <c:v>Plzeňský kraj</c:v>
                </c:pt>
                <c:pt idx="4">
                  <c:v>Hlavní město Praha</c:v>
                </c:pt>
                <c:pt idx="5">
                  <c:v>Středočeský kraj</c:v>
                </c:pt>
                <c:pt idx="6">
                  <c:v>ČR</c:v>
                </c:pt>
                <c:pt idx="7">
                  <c:v>Zlínský kraj</c:v>
                </c:pt>
                <c:pt idx="8">
                  <c:v>Moravskoslezský kraj</c:v>
                </c:pt>
                <c:pt idx="9">
                  <c:v>Pardubický kraj</c:v>
                </c:pt>
                <c:pt idx="10">
                  <c:v>Kraj Vysočina</c:v>
                </c:pt>
                <c:pt idx="11">
                  <c:v>Jihomoravský kraj</c:v>
                </c:pt>
                <c:pt idx="12">
                  <c:v>Královéhradecký kraj</c:v>
                </c:pt>
                <c:pt idx="13">
                  <c:v>Ústecký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1.308589103E-2</c:v>
                </c:pt>
                <c:pt idx="1">
                  <c:v>1.0188389080999999E-2</c:v>
                </c:pt>
                <c:pt idx="2">
                  <c:v>9.6548890710000008E-3</c:v>
                </c:pt>
                <c:pt idx="3">
                  <c:v>7.0989115E-3</c:v>
                </c:pt>
                <c:pt idx="4">
                  <c:v>4.9191564850000003E-3</c:v>
                </c:pt>
                <c:pt idx="5">
                  <c:v>4.8919949169999996E-3</c:v>
                </c:pt>
                <c:pt idx="6">
                  <c:v>4.8755018380000001E-3</c:v>
                </c:pt>
                <c:pt idx="7">
                  <c:v>4.8657415749999997E-3</c:v>
                </c:pt>
                <c:pt idx="8">
                  <c:v>4.6609532399999997E-3</c:v>
                </c:pt>
                <c:pt idx="9">
                  <c:v>3.6900369000000001E-3</c:v>
                </c:pt>
                <c:pt idx="10">
                  <c:v>3.5038542390000002E-3</c:v>
                </c:pt>
                <c:pt idx="11">
                  <c:v>3.2933737320000002E-3</c:v>
                </c:pt>
                <c:pt idx="12">
                  <c:v>3.2383419680000001E-3</c:v>
                </c:pt>
                <c:pt idx="13">
                  <c:v>2.6022304829999999E-3</c:v>
                </c:pt>
                <c:pt idx="14">
                  <c:v>2.0080321279999998E-3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BF-477D-82C7-C81F3163DE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37-452E-9903-F3F8D3CFFFD0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Olomoucký kraj</c:v>
                </c:pt>
                <c:pt idx="3">
                  <c:v>Plzeňský kraj</c:v>
                </c:pt>
                <c:pt idx="4">
                  <c:v>Hlavní město Praha</c:v>
                </c:pt>
                <c:pt idx="5">
                  <c:v>Středočeský kraj</c:v>
                </c:pt>
                <c:pt idx="6">
                  <c:v>ČR</c:v>
                </c:pt>
                <c:pt idx="7">
                  <c:v>Zlínský kraj</c:v>
                </c:pt>
                <c:pt idx="8">
                  <c:v>Moravskoslezský kraj</c:v>
                </c:pt>
                <c:pt idx="9">
                  <c:v>Pardubický kraj</c:v>
                </c:pt>
                <c:pt idx="10">
                  <c:v>Kraj Vysočina</c:v>
                </c:pt>
                <c:pt idx="11">
                  <c:v>Jihomoravský kraj</c:v>
                </c:pt>
                <c:pt idx="12">
                  <c:v>Královéhradecký kraj</c:v>
                </c:pt>
                <c:pt idx="13">
                  <c:v>Ústecký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1.308589103E-2</c:v>
                </c:pt>
                <c:pt idx="1">
                  <c:v>1.0188389080999999E-2</c:v>
                </c:pt>
                <c:pt idx="2">
                  <c:v>9.6548890710000008E-3</c:v>
                </c:pt>
                <c:pt idx="3">
                  <c:v>7.0989115E-3</c:v>
                </c:pt>
                <c:pt idx="4">
                  <c:v>4.9191564850000003E-3</c:v>
                </c:pt>
                <c:pt idx="5">
                  <c:v>4.8919949169999996E-3</c:v>
                </c:pt>
                <c:pt idx="6">
                  <c:v>4.8755018380000001E-3</c:v>
                </c:pt>
                <c:pt idx="7">
                  <c:v>4.8657415749999997E-3</c:v>
                </c:pt>
                <c:pt idx="8">
                  <c:v>4.6609532399999997E-3</c:v>
                </c:pt>
                <c:pt idx="9">
                  <c:v>3.6900369000000001E-3</c:v>
                </c:pt>
                <c:pt idx="10">
                  <c:v>3.5038542390000002E-3</c:v>
                </c:pt>
                <c:pt idx="11">
                  <c:v>3.2933737320000002E-3</c:v>
                </c:pt>
                <c:pt idx="12">
                  <c:v>3.2383419680000001E-3</c:v>
                </c:pt>
                <c:pt idx="13">
                  <c:v>2.6022304829999999E-3</c:v>
                </c:pt>
                <c:pt idx="14">
                  <c:v>2.0080321279999998E-3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37-452E-9903-F3F8D3CFFF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0.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5.6.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944-47A1-8932-0F6118E2CB1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4-47A1-8932-0F6118E2CB1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44-47A1-8932-0F6118E2CB1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8B0-4D33-B12C-8C4CD8438033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Příbram</c:v>
                </c:pt>
                <c:pt idx="2">
                  <c:v>Liberec</c:v>
                </c:pt>
                <c:pt idx="3">
                  <c:v>Klatovy</c:v>
                </c:pt>
                <c:pt idx="4">
                  <c:v>Praha</c:v>
                </c:pt>
                <c:pt idx="5">
                  <c:v>Praha-východ</c:v>
                </c:pt>
                <c:pt idx="6">
                  <c:v>Semily</c:v>
                </c:pt>
                <c:pt idx="7">
                  <c:v>České Budějovice</c:v>
                </c:pt>
                <c:pt idx="8">
                  <c:v>Žďár nad Sázavou</c:v>
                </c:pt>
                <c:pt idx="9">
                  <c:v>Ostrava-město</c:v>
                </c:pt>
                <c:pt idx="10">
                  <c:v>Nymburk</c:v>
                </c:pt>
                <c:pt idx="11">
                  <c:v>Domažlice</c:v>
                </c:pt>
                <c:pt idx="12">
                  <c:v>Zlín</c:v>
                </c:pt>
                <c:pt idx="13">
                  <c:v>Mělník</c:v>
                </c:pt>
                <c:pt idx="14">
                  <c:v>Strakonice</c:v>
                </c:pt>
                <c:pt idx="15">
                  <c:v>Havlíčkův Brod</c:v>
                </c:pt>
                <c:pt idx="16">
                  <c:v>Opava</c:v>
                </c:pt>
                <c:pt idx="17">
                  <c:v>Pardubice</c:v>
                </c:pt>
                <c:pt idx="18">
                  <c:v>Brno-město</c:v>
                </c:pt>
                <c:pt idx="19">
                  <c:v>Tachov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39.138943248532001</c:v>
                </c:pt>
                <c:pt idx="1">
                  <c:v>19.959040577597001</c:v>
                </c:pt>
                <c:pt idx="2">
                  <c:v>17.667341065169001</c:v>
                </c:pt>
                <c:pt idx="3">
                  <c:v>17.390699453932001</c:v>
                </c:pt>
                <c:pt idx="4">
                  <c:v>17.227380449468999</c:v>
                </c:pt>
                <c:pt idx="5">
                  <c:v>14.290326507496999</c:v>
                </c:pt>
                <c:pt idx="6">
                  <c:v>13.796909492273</c:v>
                </c:pt>
                <c:pt idx="7">
                  <c:v>13.733329264198</c:v>
                </c:pt>
                <c:pt idx="8">
                  <c:v>13.566105086441</c:v>
                </c:pt>
                <c:pt idx="9">
                  <c:v>13.235766823604999</c:v>
                </c:pt>
                <c:pt idx="10">
                  <c:v>12.802962408532</c:v>
                </c:pt>
                <c:pt idx="11">
                  <c:v>12.665556922631</c:v>
                </c:pt>
                <c:pt idx="12">
                  <c:v>11.993721547502</c:v>
                </c:pt>
                <c:pt idx="13">
                  <c:v>11.819578677479999</c:v>
                </c:pt>
                <c:pt idx="14">
                  <c:v>11.342369420972</c:v>
                </c:pt>
                <c:pt idx="15">
                  <c:v>10.569483786411</c:v>
                </c:pt>
                <c:pt idx="16">
                  <c:v>9.6713449427389993</c:v>
                </c:pt>
                <c:pt idx="17">
                  <c:v>9.6515780330080005</c:v>
                </c:pt>
                <c:pt idx="18">
                  <c:v>9.4141028490730001</c:v>
                </c:pt>
                <c:pt idx="19">
                  <c:v>9.1930353564130005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13.04.2021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Příbram</c:v>
                </c:pt>
                <c:pt idx="2">
                  <c:v>Liberec</c:v>
                </c:pt>
                <c:pt idx="3">
                  <c:v>Klatovy</c:v>
                </c:pt>
                <c:pt idx="4">
                  <c:v>Praha</c:v>
                </c:pt>
                <c:pt idx="5">
                  <c:v>Praha-východ</c:v>
                </c:pt>
                <c:pt idx="6">
                  <c:v>Semily</c:v>
                </c:pt>
                <c:pt idx="7">
                  <c:v>České Budějovice</c:v>
                </c:pt>
                <c:pt idx="8">
                  <c:v>Žďár nad Sázavou</c:v>
                </c:pt>
                <c:pt idx="9">
                  <c:v>Ostrava-město</c:v>
                </c:pt>
                <c:pt idx="10">
                  <c:v>Nymburk</c:v>
                </c:pt>
                <c:pt idx="11">
                  <c:v>Domažlice</c:v>
                </c:pt>
                <c:pt idx="12">
                  <c:v>Zlín</c:v>
                </c:pt>
                <c:pt idx="13">
                  <c:v>Mělník</c:v>
                </c:pt>
                <c:pt idx="14">
                  <c:v>Strakonice</c:v>
                </c:pt>
                <c:pt idx="15">
                  <c:v>Havlíčkův Brod</c:v>
                </c:pt>
                <c:pt idx="16">
                  <c:v>Opava</c:v>
                </c:pt>
                <c:pt idx="17">
                  <c:v>Pardubice</c:v>
                </c:pt>
                <c:pt idx="18">
                  <c:v>Brno-město</c:v>
                </c:pt>
                <c:pt idx="19">
                  <c:v>Tachov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415.85127201565501</c:v>
                </c:pt>
                <c:pt idx="1">
                  <c:v>216.94609323475299</c:v>
                </c:pt>
                <c:pt idx="2">
                  <c:v>254.75165987518801</c:v>
                </c:pt>
                <c:pt idx="3">
                  <c:v>195.935213847634</c:v>
                </c:pt>
                <c:pt idx="4">
                  <c:v>204.181909153281</c:v>
                </c:pt>
                <c:pt idx="5">
                  <c:v>192.12550082301601</c:v>
                </c:pt>
                <c:pt idx="6">
                  <c:v>175.22075055187599</c:v>
                </c:pt>
                <c:pt idx="7">
                  <c:v>437.94061098055897</c:v>
                </c:pt>
                <c:pt idx="8">
                  <c:v>527.38233523541396</c:v>
                </c:pt>
                <c:pt idx="9">
                  <c:v>312.61620688133797</c:v>
                </c:pt>
                <c:pt idx="10">
                  <c:v>199.923182225548</c:v>
                </c:pt>
                <c:pt idx="11">
                  <c:v>195.411449663458</c:v>
                </c:pt>
                <c:pt idx="12">
                  <c:v>410.393863386296</c:v>
                </c:pt>
                <c:pt idx="13">
                  <c:v>243.66516042805</c:v>
                </c:pt>
                <c:pt idx="14">
                  <c:v>167.299948959337</c:v>
                </c:pt>
                <c:pt idx="15">
                  <c:v>232.52864330106101</c:v>
                </c:pt>
                <c:pt idx="16">
                  <c:v>248.61045529278499</c:v>
                </c:pt>
                <c:pt idx="17">
                  <c:v>274.78610399859201</c:v>
                </c:pt>
                <c:pt idx="18">
                  <c:v>197.95766268746399</c:v>
                </c:pt>
                <c:pt idx="19">
                  <c:v>141.57274448877499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52-401F-B1E0-512B723D069B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08.05.2021</c:v>
                </c:pt>
              </c:strCache>
            </c:strRef>
          </c:tx>
          <c:spPr>
            <a:solidFill>
              <a:srgbClr val="4010B7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Příbram</c:v>
                </c:pt>
                <c:pt idx="2">
                  <c:v>Liberec</c:v>
                </c:pt>
                <c:pt idx="3">
                  <c:v>Klatovy</c:v>
                </c:pt>
                <c:pt idx="4">
                  <c:v>Praha</c:v>
                </c:pt>
                <c:pt idx="5">
                  <c:v>Praha-východ</c:v>
                </c:pt>
                <c:pt idx="6">
                  <c:v>Semily</c:v>
                </c:pt>
                <c:pt idx="7">
                  <c:v>České Budějovice</c:v>
                </c:pt>
                <c:pt idx="8">
                  <c:v>Žďár nad Sázavou</c:v>
                </c:pt>
                <c:pt idx="9">
                  <c:v>Ostrava-město</c:v>
                </c:pt>
                <c:pt idx="10">
                  <c:v>Nymburk</c:v>
                </c:pt>
                <c:pt idx="11">
                  <c:v>Domažlice</c:v>
                </c:pt>
                <c:pt idx="12">
                  <c:v>Zlín</c:v>
                </c:pt>
                <c:pt idx="13">
                  <c:v>Mělník</c:v>
                </c:pt>
                <c:pt idx="14">
                  <c:v>Strakonice</c:v>
                </c:pt>
                <c:pt idx="15">
                  <c:v>Havlíčkův Brod</c:v>
                </c:pt>
                <c:pt idx="16">
                  <c:v>Opava</c:v>
                </c:pt>
                <c:pt idx="17">
                  <c:v>Pardubice</c:v>
                </c:pt>
                <c:pt idx="18">
                  <c:v>Brno-město</c:v>
                </c:pt>
                <c:pt idx="19">
                  <c:v>Tachov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159.81735159817299</c:v>
                </c:pt>
                <c:pt idx="1">
                  <c:v>68.554965462181002</c:v>
                </c:pt>
                <c:pt idx="2">
                  <c:v>98.595161428205003</c:v>
                </c:pt>
                <c:pt idx="3">
                  <c:v>91.591017124041997</c:v>
                </c:pt>
                <c:pt idx="4">
                  <c:v>84.339262548273993</c:v>
                </c:pt>
                <c:pt idx="5">
                  <c:v>62.983290903413</c:v>
                </c:pt>
                <c:pt idx="6">
                  <c:v>53.807947019867001</c:v>
                </c:pt>
                <c:pt idx="7">
                  <c:v>179.550564083783</c:v>
                </c:pt>
                <c:pt idx="8">
                  <c:v>153.46656379036901</c:v>
                </c:pt>
                <c:pt idx="9">
                  <c:v>153.47186769275299</c:v>
                </c:pt>
                <c:pt idx="10">
                  <c:v>53.181536158519997</c:v>
                </c:pt>
                <c:pt idx="11">
                  <c:v>25.331113845263001</c:v>
                </c:pt>
                <c:pt idx="12">
                  <c:v>170.519432436237</c:v>
                </c:pt>
                <c:pt idx="13">
                  <c:v>116.377390055188</c:v>
                </c:pt>
                <c:pt idx="14">
                  <c:v>124.766063630692</c:v>
                </c:pt>
                <c:pt idx="15">
                  <c:v>118.378218407812</c:v>
                </c:pt>
                <c:pt idx="16">
                  <c:v>161.56835080812601</c:v>
                </c:pt>
                <c:pt idx="17">
                  <c:v>60.180427735228001</c:v>
                </c:pt>
                <c:pt idx="18">
                  <c:v>85.511434212417996</c:v>
                </c:pt>
                <c:pt idx="19">
                  <c:v>55.158212138483002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52-401F-B1E0-512B723D069B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29.05.2021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Příbram</c:v>
                </c:pt>
                <c:pt idx="2">
                  <c:v>Liberec</c:v>
                </c:pt>
                <c:pt idx="3">
                  <c:v>Klatovy</c:v>
                </c:pt>
                <c:pt idx="4">
                  <c:v>Praha</c:v>
                </c:pt>
                <c:pt idx="5">
                  <c:v>Praha-východ</c:v>
                </c:pt>
                <c:pt idx="6">
                  <c:v>Semily</c:v>
                </c:pt>
                <c:pt idx="7">
                  <c:v>České Budějovice</c:v>
                </c:pt>
                <c:pt idx="8">
                  <c:v>Žďár nad Sázavou</c:v>
                </c:pt>
                <c:pt idx="9">
                  <c:v>Ostrava-město</c:v>
                </c:pt>
                <c:pt idx="10">
                  <c:v>Nymburk</c:v>
                </c:pt>
                <c:pt idx="11">
                  <c:v>Domažlice</c:v>
                </c:pt>
                <c:pt idx="12">
                  <c:v>Zlín</c:v>
                </c:pt>
                <c:pt idx="13">
                  <c:v>Mělník</c:v>
                </c:pt>
                <c:pt idx="14">
                  <c:v>Strakonice</c:v>
                </c:pt>
                <c:pt idx="15">
                  <c:v>Havlíčkův Brod</c:v>
                </c:pt>
                <c:pt idx="16">
                  <c:v>Opava</c:v>
                </c:pt>
                <c:pt idx="17">
                  <c:v>Pardubice</c:v>
                </c:pt>
                <c:pt idx="18">
                  <c:v>Brno-město</c:v>
                </c:pt>
                <c:pt idx="19">
                  <c:v>Tachov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86.431833007175001</c:v>
                </c:pt>
                <c:pt idx="1">
                  <c:v>14.752334339962999</c:v>
                </c:pt>
                <c:pt idx="2">
                  <c:v>39.893995953607998</c:v>
                </c:pt>
                <c:pt idx="3">
                  <c:v>30.143879053481999</c:v>
                </c:pt>
                <c:pt idx="4">
                  <c:v>26.964595486126001</c:v>
                </c:pt>
                <c:pt idx="5">
                  <c:v>19.583040028791999</c:v>
                </c:pt>
                <c:pt idx="6">
                  <c:v>9.6578366445910007</c:v>
                </c:pt>
                <c:pt idx="7">
                  <c:v>69.683929970193006</c:v>
                </c:pt>
                <c:pt idx="8">
                  <c:v>32.219499580297999</c:v>
                </c:pt>
                <c:pt idx="9">
                  <c:v>46.640321187940998</c:v>
                </c:pt>
                <c:pt idx="10">
                  <c:v>25.605924817064999</c:v>
                </c:pt>
                <c:pt idx="11">
                  <c:v>16.284287471953999</c:v>
                </c:pt>
                <c:pt idx="12">
                  <c:v>52.146615423924999</c:v>
                </c:pt>
                <c:pt idx="13">
                  <c:v>12.728777037285999</c:v>
                </c:pt>
                <c:pt idx="14">
                  <c:v>15.595757953835999</c:v>
                </c:pt>
                <c:pt idx="15">
                  <c:v>44.391831902928999</c:v>
                </c:pt>
                <c:pt idx="16">
                  <c:v>52.907945863224001</c:v>
                </c:pt>
                <c:pt idx="17">
                  <c:v>11.922537570186</c:v>
                </c:pt>
                <c:pt idx="18">
                  <c:v>31.641845687164</c:v>
                </c:pt>
                <c:pt idx="19">
                  <c:v>16.547463641545001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52-401F-B1E0-512B723D069B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21.06.2021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Příbram</c:v>
                </c:pt>
                <c:pt idx="2">
                  <c:v>Liberec</c:v>
                </c:pt>
                <c:pt idx="3">
                  <c:v>Klatovy</c:v>
                </c:pt>
                <c:pt idx="4">
                  <c:v>Praha</c:v>
                </c:pt>
                <c:pt idx="5">
                  <c:v>Praha-východ</c:v>
                </c:pt>
                <c:pt idx="6">
                  <c:v>Semily</c:v>
                </c:pt>
                <c:pt idx="7">
                  <c:v>České Budějovice</c:v>
                </c:pt>
                <c:pt idx="8">
                  <c:v>Žďár nad Sázavou</c:v>
                </c:pt>
                <c:pt idx="9">
                  <c:v>Ostrava-město</c:v>
                </c:pt>
                <c:pt idx="10">
                  <c:v>Nymburk</c:v>
                </c:pt>
                <c:pt idx="11">
                  <c:v>Domažlice</c:v>
                </c:pt>
                <c:pt idx="12">
                  <c:v>Zlín</c:v>
                </c:pt>
                <c:pt idx="13">
                  <c:v>Mělník</c:v>
                </c:pt>
                <c:pt idx="14">
                  <c:v>Strakonice</c:v>
                </c:pt>
                <c:pt idx="15">
                  <c:v>Havlíčkův Brod</c:v>
                </c:pt>
                <c:pt idx="16">
                  <c:v>Opava</c:v>
                </c:pt>
                <c:pt idx="17">
                  <c:v>Pardubice</c:v>
                </c:pt>
                <c:pt idx="18">
                  <c:v>Brno-město</c:v>
                </c:pt>
                <c:pt idx="19">
                  <c:v>Tachov</c:v>
                </c:pt>
              </c:strCache>
            </c:strRef>
          </c:cat>
          <c:val>
            <c:numRef>
              <c:f>Sheet1!$E$2:$E$21</c:f>
              <c:numCache>
                <c:formatCode>General</c:formatCode>
                <c:ptCount val="20"/>
                <c:pt idx="0">
                  <c:v>39.138943248532001</c:v>
                </c:pt>
                <c:pt idx="1">
                  <c:v>19.959040577597001</c:v>
                </c:pt>
                <c:pt idx="2">
                  <c:v>17.667341065169001</c:v>
                </c:pt>
                <c:pt idx="3">
                  <c:v>17.390699453932001</c:v>
                </c:pt>
                <c:pt idx="4">
                  <c:v>17.227380449468999</c:v>
                </c:pt>
                <c:pt idx="5">
                  <c:v>14.290326507496999</c:v>
                </c:pt>
                <c:pt idx="6">
                  <c:v>13.796909492273</c:v>
                </c:pt>
                <c:pt idx="7">
                  <c:v>13.733329264198</c:v>
                </c:pt>
                <c:pt idx="8">
                  <c:v>13.566105086441</c:v>
                </c:pt>
                <c:pt idx="9">
                  <c:v>13.235766823604999</c:v>
                </c:pt>
                <c:pt idx="10">
                  <c:v>12.802962408532</c:v>
                </c:pt>
                <c:pt idx="11">
                  <c:v>12.665556922631</c:v>
                </c:pt>
                <c:pt idx="12">
                  <c:v>11.993721547502</c:v>
                </c:pt>
                <c:pt idx="13">
                  <c:v>11.819578677479999</c:v>
                </c:pt>
                <c:pt idx="14">
                  <c:v>11.342369420972</c:v>
                </c:pt>
                <c:pt idx="15">
                  <c:v>10.569483786411</c:v>
                </c:pt>
                <c:pt idx="16">
                  <c:v>9.6713449427389993</c:v>
                </c:pt>
                <c:pt idx="17">
                  <c:v>9.6515780330080005</c:v>
                </c:pt>
                <c:pt idx="18">
                  <c:v>9.4141028490730001</c:v>
                </c:pt>
                <c:pt idx="19">
                  <c:v>9.1930353564130005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31-4125-A549-285CF38DF6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Nové případy za 7 dní na 100 000 obyvatel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944-47A1-8932-0F6118E2CB1A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44-47A1-8932-0F6118E2CB1A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44-47A1-8932-0F6118E2CB1A}"/>
              </c:ext>
            </c:extLst>
          </c:dPt>
          <c:dPt>
            <c:idx val="3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935-4A4A-9BB8-7E2A9E5151F3}"/>
              </c:ext>
            </c:extLst>
          </c:dPt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935-4A4A-9BB8-7E2A9E5151F3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935-4A4A-9BB8-7E2A9E5151F3}"/>
              </c:ext>
            </c:extLst>
          </c:dPt>
          <c:dPt>
            <c:idx val="6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0B3-4B87-942D-9FDA71F63FF9}"/>
              </c:ext>
            </c:extLst>
          </c:dPt>
          <c:dPt>
            <c:idx val="7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935-4A4A-9BB8-7E2A9E5151F3}"/>
              </c:ext>
            </c:extLst>
          </c:dPt>
          <c:dPt>
            <c:idx val="8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23E1-4B9F-875C-C007A83B716A}"/>
              </c:ext>
            </c:extLst>
          </c:dPt>
          <c:dPt>
            <c:idx val="9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935-4A4A-9BB8-7E2A9E5151F3}"/>
              </c:ext>
            </c:extLst>
          </c:dPt>
          <c:dPt>
            <c:idx val="1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A545-4677-8F50-71D5E322DF71}"/>
              </c:ext>
            </c:extLst>
          </c:dPt>
          <c:dPt>
            <c:idx val="13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1935-4A4A-9BB8-7E2A9E5151F3}"/>
              </c:ext>
            </c:extLst>
          </c:dPt>
          <c:dPt>
            <c:idx val="17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C0B3-4B87-942D-9FDA71F63FF9}"/>
              </c:ext>
            </c:extLst>
          </c:dPt>
          <c:dPt>
            <c:idx val="18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B4E5-4676-B84B-9F746B76A0FC}"/>
              </c:ext>
            </c:extLst>
          </c:dPt>
          <c:dPt>
            <c:idx val="19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A545-4677-8F50-71D5E322DF71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Příbram</c:v>
                </c:pt>
                <c:pt idx="2">
                  <c:v>Liberec</c:v>
                </c:pt>
                <c:pt idx="3">
                  <c:v>Klatovy</c:v>
                </c:pt>
                <c:pt idx="4">
                  <c:v>Praha</c:v>
                </c:pt>
                <c:pt idx="5">
                  <c:v>Praha-východ</c:v>
                </c:pt>
                <c:pt idx="6">
                  <c:v>Semily</c:v>
                </c:pt>
                <c:pt idx="7">
                  <c:v>České Budějovice</c:v>
                </c:pt>
                <c:pt idx="8">
                  <c:v>Žďár nad Sázavou</c:v>
                </c:pt>
                <c:pt idx="9">
                  <c:v>Ostrava-město</c:v>
                </c:pt>
                <c:pt idx="10">
                  <c:v>Nymburk</c:v>
                </c:pt>
                <c:pt idx="11">
                  <c:v>Domažlice</c:v>
                </c:pt>
                <c:pt idx="12">
                  <c:v>Zlín</c:v>
                </c:pt>
                <c:pt idx="13">
                  <c:v>Mělník</c:v>
                </c:pt>
                <c:pt idx="14">
                  <c:v>Strakonice</c:v>
                </c:pt>
                <c:pt idx="15">
                  <c:v>Havlíčkův Brod</c:v>
                </c:pt>
                <c:pt idx="16">
                  <c:v>Opava</c:v>
                </c:pt>
                <c:pt idx="17">
                  <c:v>Pardubice</c:v>
                </c:pt>
                <c:pt idx="18">
                  <c:v>Brno-město</c:v>
                </c:pt>
                <c:pt idx="19">
                  <c:v>Tachov</c:v>
                </c:pt>
              </c:strCache>
            </c:strRef>
          </c:cat>
          <c:val>
            <c:numRef>
              <c:f>Sheet1!$B$2:$B$21</c:f>
              <c:numCache>
                <c:formatCode>[$-10405]#\ ##0.0;\(#\ ##0.0\)</c:formatCode>
                <c:ptCount val="20"/>
                <c:pt idx="0">
                  <c:v>39.138943248532001</c:v>
                </c:pt>
                <c:pt idx="1">
                  <c:v>19.959040577597001</c:v>
                </c:pt>
                <c:pt idx="2">
                  <c:v>17.667341065169001</c:v>
                </c:pt>
                <c:pt idx="3">
                  <c:v>17.390699453932001</c:v>
                </c:pt>
                <c:pt idx="4">
                  <c:v>17.227380449468999</c:v>
                </c:pt>
                <c:pt idx="5">
                  <c:v>14.290326507496999</c:v>
                </c:pt>
                <c:pt idx="6">
                  <c:v>13.796909492273</c:v>
                </c:pt>
                <c:pt idx="7">
                  <c:v>13.733329264198</c:v>
                </c:pt>
                <c:pt idx="8">
                  <c:v>13.566105086441</c:v>
                </c:pt>
                <c:pt idx="9">
                  <c:v>13.235766823604999</c:v>
                </c:pt>
                <c:pt idx="10">
                  <c:v>12.802962408532</c:v>
                </c:pt>
                <c:pt idx="11">
                  <c:v>12.665556922631</c:v>
                </c:pt>
                <c:pt idx="12">
                  <c:v>11.993721547502</c:v>
                </c:pt>
                <c:pt idx="13">
                  <c:v>11.819578677479999</c:v>
                </c:pt>
                <c:pt idx="14">
                  <c:v>11.342369420972</c:v>
                </c:pt>
                <c:pt idx="15">
                  <c:v>10.569483786411</c:v>
                </c:pt>
                <c:pt idx="16">
                  <c:v>9.6713449427389993</c:v>
                </c:pt>
                <c:pt idx="17">
                  <c:v>9.6515780330080005</c:v>
                </c:pt>
                <c:pt idx="18">
                  <c:v>9.4141028490730001</c:v>
                </c:pt>
                <c:pt idx="19">
                  <c:v>9.1930353564130005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[$-10405]#\ ##0.0;\(#\ ##0.0\)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 (zjednodušený výpočet) - 7 denní úseky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05E-4BE4-A359-8EBC5A58012C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5E-4BE4-A359-8EBC5A58012C}"/>
              </c:ext>
            </c:extLst>
          </c:dPt>
          <c:dPt>
            <c:idx val="2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05E-4BE4-A359-8EBC5A58012C}"/>
              </c:ext>
            </c:extLst>
          </c:dPt>
          <c:dPt>
            <c:idx val="3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05E-4BE4-A359-8EBC5A58012C}"/>
              </c:ext>
            </c:extLst>
          </c:dPt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05E-4BE4-A359-8EBC5A58012C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09C0-46FD-933E-FB36B350A472}"/>
              </c:ext>
            </c:extLst>
          </c:dPt>
          <c:dPt>
            <c:idx val="6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344A-4869-9DBA-297DCE47C6DF}"/>
              </c:ext>
            </c:extLst>
          </c:dPt>
          <c:dPt>
            <c:idx val="7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05E-4BE4-A359-8EBC5A58012C}"/>
              </c:ext>
            </c:extLst>
          </c:dPt>
          <c:dPt>
            <c:idx val="8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E05E-4BE4-A359-8EBC5A58012C}"/>
              </c:ext>
            </c:extLst>
          </c:dPt>
          <c:dPt>
            <c:idx val="9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09C0-46FD-933E-FB36B350A472}"/>
              </c:ext>
            </c:extLst>
          </c:dPt>
          <c:dPt>
            <c:idx val="10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E05E-4BE4-A359-8EBC5A58012C}"/>
              </c:ext>
            </c:extLst>
          </c:dPt>
          <c:dPt>
            <c:idx val="1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E-D8E1-413C-BF07-282421D88A33}"/>
              </c:ext>
            </c:extLst>
          </c:dPt>
          <c:dPt>
            <c:idx val="13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09C0-46FD-933E-FB36B350A472}"/>
              </c:ext>
            </c:extLst>
          </c:dPt>
          <c:dPt>
            <c:idx val="17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344A-4869-9DBA-297DCE47C6DF}"/>
              </c:ext>
            </c:extLst>
          </c:dPt>
          <c:dPt>
            <c:idx val="18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EBF4-45FC-9D6C-BD5C7D208870}"/>
              </c:ext>
            </c:extLst>
          </c:dPt>
          <c:dPt>
            <c:idx val="19"/>
            <c:invertIfNegative val="0"/>
            <c:bubble3D val="0"/>
            <c:spPr>
              <a:solidFill>
                <a:srgbClr val="30598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D8E1-413C-BF07-282421D88A33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Klatovy</c:v>
                </c:pt>
                <c:pt idx="2">
                  <c:v>Příbram</c:v>
                </c:pt>
                <c:pt idx="3">
                  <c:v>Nymburk</c:v>
                </c:pt>
                <c:pt idx="4">
                  <c:v>Liberec</c:v>
                </c:pt>
                <c:pt idx="5">
                  <c:v>České Budějovice</c:v>
                </c:pt>
                <c:pt idx="6">
                  <c:v>Žďár nad Sázavou</c:v>
                </c:pt>
                <c:pt idx="7">
                  <c:v>Praha</c:v>
                </c:pt>
                <c:pt idx="8">
                  <c:v>Havlíčkův Brod</c:v>
                </c:pt>
                <c:pt idx="9">
                  <c:v>Mělník</c:v>
                </c:pt>
                <c:pt idx="10">
                  <c:v>Zlín</c:v>
                </c:pt>
                <c:pt idx="11">
                  <c:v>Opava</c:v>
                </c:pt>
                <c:pt idx="12">
                  <c:v>Šumperk</c:v>
                </c:pt>
                <c:pt idx="13">
                  <c:v>Praha-východ</c:v>
                </c:pt>
                <c:pt idx="14">
                  <c:v>Tachov</c:v>
                </c:pt>
                <c:pt idx="15">
                  <c:v>Ostrava-město</c:v>
                </c:pt>
                <c:pt idx="16">
                  <c:v>Jablonec nad Nisou</c:v>
                </c:pt>
                <c:pt idx="17">
                  <c:v>Domažlice</c:v>
                </c:pt>
                <c:pt idx="18">
                  <c:v>Kladno</c:v>
                </c:pt>
                <c:pt idx="19">
                  <c:v>Strakonice</c:v>
                </c:pt>
              </c:strCache>
            </c:strRef>
          </c:cat>
          <c:val>
            <c:numRef>
              <c:f>Sheet1!$B$2:$B$21</c:f>
              <c:numCache>
                <c:formatCode>[$-10405]#\ ##0.00;\(#\ ##0.00\)</c:formatCode>
                <c:ptCount val="20"/>
                <c:pt idx="0">
                  <c:v>0.92307692307599998</c:v>
                </c:pt>
                <c:pt idx="1">
                  <c:v>0.95833333333299997</c:v>
                </c:pt>
                <c:pt idx="2">
                  <c:v>0.77500000000000002</c:v>
                </c:pt>
                <c:pt idx="3">
                  <c:v>0.57692307692300004</c:v>
                </c:pt>
                <c:pt idx="4">
                  <c:v>1.3939393939389999</c:v>
                </c:pt>
                <c:pt idx="5">
                  <c:v>1.8</c:v>
                </c:pt>
                <c:pt idx="6">
                  <c:v>1</c:v>
                </c:pt>
                <c:pt idx="7">
                  <c:v>0.45</c:v>
                </c:pt>
                <c:pt idx="8">
                  <c:v>1</c:v>
                </c:pt>
                <c:pt idx="9">
                  <c:v>1.2</c:v>
                </c:pt>
                <c:pt idx="10">
                  <c:v>0.5</c:v>
                </c:pt>
                <c:pt idx="11">
                  <c:v>1.1666666666659999</c:v>
                </c:pt>
                <c:pt idx="12">
                  <c:v>1.0952380952380001</c:v>
                </c:pt>
                <c:pt idx="13">
                  <c:v>1</c:v>
                </c:pt>
                <c:pt idx="14">
                  <c:v>1.142857142857</c:v>
                </c:pt>
                <c:pt idx="15">
                  <c:v>0.55555555555500002</c:v>
                </c:pt>
                <c:pt idx="16">
                  <c:v>0.65384615384599998</c:v>
                </c:pt>
                <c:pt idx="17">
                  <c:v>1.4166666666659999</c:v>
                </c:pt>
                <c:pt idx="18">
                  <c:v>0.97297297297200003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E05E-4BE4-A359-8EBC5A580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.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Relativní pozitivita testů s diagnostickou/epidemiologickou indikací za 7 dní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D0-47C0-898E-BF6258A712B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D0-47C0-898E-BF6258A712B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9D0-47C0-898E-BF6258A712B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817-4605-BE04-B5F94FABE89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A398-4A64-A26B-D513CDB6B18D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398-4A64-A26B-D513CDB6B18D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398-4A64-A26B-D513CDB6B18D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A398-4A64-A26B-D513CDB6B18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Český Krumlov</c:v>
                </c:pt>
                <c:pt idx="1">
                  <c:v>Klatovy</c:v>
                </c:pt>
                <c:pt idx="2">
                  <c:v>Příbram</c:v>
                </c:pt>
                <c:pt idx="3">
                  <c:v>Nymburk</c:v>
                </c:pt>
                <c:pt idx="4">
                  <c:v>Liberec</c:v>
                </c:pt>
                <c:pt idx="5">
                  <c:v>České Budějovice</c:v>
                </c:pt>
                <c:pt idx="6">
                  <c:v>Žďár nad Sázavou</c:v>
                </c:pt>
                <c:pt idx="7">
                  <c:v>Praha</c:v>
                </c:pt>
                <c:pt idx="8">
                  <c:v>Havlíčkův Brod</c:v>
                </c:pt>
                <c:pt idx="9">
                  <c:v>Mělník</c:v>
                </c:pt>
                <c:pt idx="10">
                  <c:v>Zlín</c:v>
                </c:pt>
                <c:pt idx="11">
                  <c:v>Opava</c:v>
                </c:pt>
                <c:pt idx="12">
                  <c:v>Šumperk</c:v>
                </c:pt>
                <c:pt idx="13">
                  <c:v>Praha-východ</c:v>
                </c:pt>
                <c:pt idx="14">
                  <c:v>Tachov</c:v>
                </c:pt>
                <c:pt idx="15">
                  <c:v>Ostrava-město</c:v>
                </c:pt>
                <c:pt idx="16">
                  <c:v>Jablonec nad Nisou</c:v>
                </c:pt>
                <c:pt idx="17">
                  <c:v>Domažlice</c:v>
                </c:pt>
                <c:pt idx="18">
                  <c:v>Kladno</c:v>
                </c:pt>
                <c:pt idx="19">
                  <c:v>Strakonice</c:v>
                </c:pt>
              </c:strCache>
            </c:strRef>
          </c:cat>
          <c:val>
            <c:numRef>
              <c:f>Sheet1!$B$2:$B$21</c:f>
              <c:numCache>
                <c:formatCode>[$-10405]0.0\ %</c:formatCode>
                <c:ptCount val="20"/>
                <c:pt idx="0">
                  <c:v>3.5416666665999998E-2</c:v>
                </c:pt>
                <c:pt idx="1">
                  <c:v>1.100762066E-2</c:v>
                </c:pt>
                <c:pt idx="2">
                  <c:v>1.7888055395000001E-2</c:v>
                </c:pt>
                <c:pt idx="3">
                  <c:v>2.2624434389000001E-2</c:v>
                </c:pt>
                <c:pt idx="4">
                  <c:v>4.9191564850000003E-3</c:v>
                </c:pt>
                <c:pt idx="5">
                  <c:v>5.5865921779999998E-3</c:v>
                </c:pt>
                <c:pt idx="6">
                  <c:v>1.5151515151E-2</c:v>
                </c:pt>
                <c:pt idx="7">
                  <c:v>1.3045659809E-2</c:v>
                </c:pt>
                <c:pt idx="8">
                  <c:v>6.465517241E-3</c:v>
                </c:pt>
                <c:pt idx="9">
                  <c:v>7.4596774190000001E-3</c:v>
                </c:pt>
                <c:pt idx="10">
                  <c:v>8.1018518509999998E-3</c:v>
                </c:pt>
                <c:pt idx="11">
                  <c:v>2.4193548387E-2</c:v>
                </c:pt>
                <c:pt idx="12">
                  <c:v>4.730368968E-3</c:v>
                </c:pt>
                <c:pt idx="13">
                  <c:v>6.8181818179999997E-3</c:v>
                </c:pt>
                <c:pt idx="14">
                  <c:v>2.9761904759999999E-3</c:v>
                </c:pt>
                <c:pt idx="15">
                  <c:v>5.3619302939999997E-3</c:v>
                </c:pt>
                <c:pt idx="16">
                  <c:v>5.2615289380000003E-3</c:v>
                </c:pt>
                <c:pt idx="17">
                  <c:v>3.5469977189999998E-3</c:v>
                </c:pt>
                <c:pt idx="18">
                  <c:v>3.314001657E-3</c:v>
                </c:pt>
                <c:pt idx="19">
                  <c:v>2.8901734099999999E-3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9D0-47C0-898E-BF6258A712B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#,##0.0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65+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Sheet1!$A$2:$A$205</c:f>
              <c:numCache>
                <c:formatCode>m/d/yyyy</c:formatCode>
                <c:ptCount val="204"/>
                <c:pt idx="0">
                  <c:v>44256</c:v>
                </c:pt>
                <c:pt idx="1">
                  <c:v>44257</c:v>
                </c:pt>
                <c:pt idx="2">
                  <c:v>44258</c:v>
                </c:pt>
                <c:pt idx="3">
                  <c:v>44259</c:v>
                </c:pt>
                <c:pt idx="4">
                  <c:v>44260</c:v>
                </c:pt>
                <c:pt idx="5">
                  <c:v>44261</c:v>
                </c:pt>
                <c:pt idx="6">
                  <c:v>44262</c:v>
                </c:pt>
                <c:pt idx="7">
                  <c:v>44263</c:v>
                </c:pt>
                <c:pt idx="8">
                  <c:v>44264</c:v>
                </c:pt>
                <c:pt idx="9">
                  <c:v>44265</c:v>
                </c:pt>
                <c:pt idx="10">
                  <c:v>44266</c:v>
                </c:pt>
                <c:pt idx="11">
                  <c:v>44267</c:v>
                </c:pt>
                <c:pt idx="12">
                  <c:v>44268</c:v>
                </c:pt>
                <c:pt idx="13">
                  <c:v>44269</c:v>
                </c:pt>
                <c:pt idx="14">
                  <c:v>44270</c:v>
                </c:pt>
                <c:pt idx="15">
                  <c:v>44271</c:v>
                </c:pt>
                <c:pt idx="16">
                  <c:v>44272</c:v>
                </c:pt>
                <c:pt idx="17">
                  <c:v>44273</c:v>
                </c:pt>
                <c:pt idx="18">
                  <c:v>44274</c:v>
                </c:pt>
                <c:pt idx="19">
                  <c:v>44275</c:v>
                </c:pt>
                <c:pt idx="20">
                  <c:v>44276</c:v>
                </c:pt>
                <c:pt idx="21">
                  <c:v>44277</c:v>
                </c:pt>
                <c:pt idx="22">
                  <c:v>44278</c:v>
                </c:pt>
                <c:pt idx="23">
                  <c:v>44279</c:v>
                </c:pt>
                <c:pt idx="24">
                  <c:v>44280</c:v>
                </c:pt>
                <c:pt idx="25">
                  <c:v>44281</c:v>
                </c:pt>
                <c:pt idx="26">
                  <c:v>44282</c:v>
                </c:pt>
                <c:pt idx="27">
                  <c:v>44283</c:v>
                </c:pt>
                <c:pt idx="28">
                  <c:v>44284</c:v>
                </c:pt>
                <c:pt idx="29">
                  <c:v>44285</c:v>
                </c:pt>
                <c:pt idx="30">
                  <c:v>44286</c:v>
                </c:pt>
                <c:pt idx="31">
                  <c:v>44287</c:v>
                </c:pt>
                <c:pt idx="32">
                  <c:v>44288</c:v>
                </c:pt>
                <c:pt idx="33">
                  <c:v>44289</c:v>
                </c:pt>
                <c:pt idx="34">
                  <c:v>44290</c:v>
                </c:pt>
                <c:pt idx="35">
                  <c:v>44291</c:v>
                </c:pt>
                <c:pt idx="36">
                  <c:v>44292</c:v>
                </c:pt>
                <c:pt idx="37">
                  <c:v>44293</c:v>
                </c:pt>
                <c:pt idx="38">
                  <c:v>44294</c:v>
                </c:pt>
                <c:pt idx="39">
                  <c:v>44295</c:v>
                </c:pt>
                <c:pt idx="40">
                  <c:v>44296</c:v>
                </c:pt>
                <c:pt idx="41">
                  <c:v>44297</c:v>
                </c:pt>
                <c:pt idx="42">
                  <c:v>44298</c:v>
                </c:pt>
                <c:pt idx="43">
                  <c:v>44299</c:v>
                </c:pt>
                <c:pt idx="44">
                  <c:v>44300</c:v>
                </c:pt>
                <c:pt idx="45">
                  <c:v>44301</c:v>
                </c:pt>
                <c:pt idx="46">
                  <c:v>44302</c:v>
                </c:pt>
                <c:pt idx="47">
                  <c:v>44303</c:v>
                </c:pt>
                <c:pt idx="48">
                  <c:v>44304</c:v>
                </c:pt>
                <c:pt idx="49">
                  <c:v>44305</c:v>
                </c:pt>
                <c:pt idx="50">
                  <c:v>44306</c:v>
                </c:pt>
                <c:pt idx="51">
                  <c:v>44307</c:v>
                </c:pt>
                <c:pt idx="52">
                  <c:v>44308</c:v>
                </c:pt>
                <c:pt idx="53">
                  <c:v>44309</c:v>
                </c:pt>
                <c:pt idx="54">
                  <c:v>44310</c:v>
                </c:pt>
                <c:pt idx="55">
                  <c:v>44311</c:v>
                </c:pt>
                <c:pt idx="56">
                  <c:v>44312</c:v>
                </c:pt>
                <c:pt idx="57">
                  <c:v>44313</c:v>
                </c:pt>
                <c:pt idx="58">
                  <c:v>44314</c:v>
                </c:pt>
                <c:pt idx="59">
                  <c:v>44315</c:v>
                </c:pt>
                <c:pt idx="60">
                  <c:v>44316</c:v>
                </c:pt>
                <c:pt idx="61">
                  <c:v>44317</c:v>
                </c:pt>
                <c:pt idx="62">
                  <c:v>44318</c:v>
                </c:pt>
                <c:pt idx="63">
                  <c:v>44319</c:v>
                </c:pt>
                <c:pt idx="64">
                  <c:v>44320</c:v>
                </c:pt>
                <c:pt idx="65">
                  <c:v>44321</c:v>
                </c:pt>
                <c:pt idx="66">
                  <c:v>44322</c:v>
                </c:pt>
                <c:pt idx="67">
                  <c:v>44323</c:v>
                </c:pt>
                <c:pt idx="68">
                  <c:v>44324</c:v>
                </c:pt>
                <c:pt idx="69">
                  <c:v>44325</c:v>
                </c:pt>
                <c:pt idx="70">
                  <c:v>44326</c:v>
                </c:pt>
                <c:pt idx="71">
                  <c:v>44327</c:v>
                </c:pt>
                <c:pt idx="72">
                  <c:v>44328</c:v>
                </c:pt>
                <c:pt idx="73">
                  <c:v>44329</c:v>
                </c:pt>
                <c:pt idx="74">
                  <c:v>44330</c:v>
                </c:pt>
                <c:pt idx="75">
                  <c:v>44331</c:v>
                </c:pt>
                <c:pt idx="76">
                  <c:v>44332</c:v>
                </c:pt>
                <c:pt idx="77">
                  <c:v>44333</c:v>
                </c:pt>
                <c:pt idx="78">
                  <c:v>44334</c:v>
                </c:pt>
                <c:pt idx="79">
                  <c:v>44335</c:v>
                </c:pt>
                <c:pt idx="80">
                  <c:v>44336</c:v>
                </c:pt>
                <c:pt idx="81">
                  <c:v>44337</c:v>
                </c:pt>
                <c:pt idx="82">
                  <c:v>44338</c:v>
                </c:pt>
                <c:pt idx="83">
                  <c:v>44339</c:v>
                </c:pt>
                <c:pt idx="84">
                  <c:v>44340</c:v>
                </c:pt>
                <c:pt idx="85">
                  <c:v>44341</c:v>
                </c:pt>
                <c:pt idx="86">
                  <c:v>44342</c:v>
                </c:pt>
                <c:pt idx="87">
                  <c:v>44343</c:v>
                </c:pt>
                <c:pt idx="88">
                  <c:v>44344</c:v>
                </c:pt>
                <c:pt idx="89">
                  <c:v>44345</c:v>
                </c:pt>
                <c:pt idx="90">
                  <c:v>44346</c:v>
                </c:pt>
                <c:pt idx="91">
                  <c:v>44347</c:v>
                </c:pt>
                <c:pt idx="92">
                  <c:v>44348</c:v>
                </c:pt>
                <c:pt idx="93">
                  <c:v>44349</c:v>
                </c:pt>
                <c:pt idx="94">
                  <c:v>44350</c:v>
                </c:pt>
                <c:pt idx="95">
                  <c:v>44351</c:v>
                </c:pt>
                <c:pt idx="96">
                  <c:v>44352</c:v>
                </c:pt>
                <c:pt idx="97">
                  <c:v>44353</c:v>
                </c:pt>
                <c:pt idx="98">
                  <c:v>44354</c:v>
                </c:pt>
                <c:pt idx="99">
                  <c:v>44355</c:v>
                </c:pt>
                <c:pt idx="100">
                  <c:v>44356</c:v>
                </c:pt>
                <c:pt idx="101">
                  <c:v>44357</c:v>
                </c:pt>
                <c:pt idx="102">
                  <c:v>44358</c:v>
                </c:pt>
                <c:pt idx="103">
                  <c:v>44359</c:v>
                </c:pt>
                <c:pt idx="104">
                  <c:v>44360</c:v>
                </c:pt>
                <c:pt idx="105">
                  <c:v>44361</c:v>
                </c:pt>
                <c:pt idx="106">
                  <c:v>44362</c:v>
                </c:pt>
                <c:pt idx="107">
                  <c:v>44363</c:v>
                </c:pt>
                <c:pt idx="108">
                  <c:v>44364</c:v>
                </c:pt>
                <c:pt idx="109">
                  <c:v>44365</c:v>
                </c:pt>
                <c:pt idx="110">
                  <c:v>44366</c:v>
                </c:pt>
                <c:pt idx="111">
                  <c:v>44367</c:v>
                </c:pt>
                <c:pt idx="112">
                  <c:v>44368</c:v>
                </c:pt>
              </c:numCache>
            </c:numRef>
          </c:cat>
          <c:val>
            <c:numRef>
              <c:f>Sheet1!$B$2:$B$205</c:f>
              <c:numCache>
                <c:formatCode>General</c:formatCode>
                <c:ptCount val="204"/>
                <c:pt idx="0">
                  <c:v>1851</c:v>
                </c:pt>
                <c:pt idx="1">
                  <c:v>2399</c:v>
                </c:pt>
                <c:pt idx="2">
                  <c:v>2167</c:v>
                </c:pt>
                <c:pt idx="3">
                  <c:v>2054</c:v>
                </c:pt>
                <c:pt idx="4">
                  <c:v>1877</c:v>
                </c:pt>
                <c:pt idx="5">
                  <c:v>1311</c:v>
                </c:pt>
                <c:pt idx="6">
                  <c:v>644</c:v>
                </c:pt>
                <c:pt idx="7">
                  <c:v>1543</c:v>
                </c:pt>
                <c:pt idx="8">
                  <c:v>1983</c:v>
                </c:pt>
                <c:pt idx="9">
                  <c:v>2017</c:v>
                </c:pt>
                <c:pt idx="10">
                  <c:v>1628</c:v>
                </c:pt>
                <c:pt idx="11">
                  <c:v>2249</c:v>
                </c:pt>
                <c:pt idx="12">
                  <c:v>994</c:v>
                </c:pt>
                <c:pt idx="13">
                  <c:v>541</c:v>
                </c:pt>
                <c:pt idx="14">
                  <c:v>1624</c:v>
                </c:pt>
                <c:pt idx="15">
                  <c:v>2050</c:v>
                </c:pt>
                <c:pt idx="16">
                  <c:v>1787</c:v>
                </c:pt>
                <c:pt idx="17">
                  <c:v>1585</c:v>
                </c:pt>
                <c:pt idx="18">
                  <c:v>1430</c:v>
                </c:pt>
                <c:pt idx="19">
                  <c:v>843</c:v>
                </c:pt>
                <c:pt idx="20">
                  <c:v>440</c:v>
                </c:pt>
                <c:pt idx="21">
                  <c:v>1211</c:v>
                </c:pt>
                <c:pt idx="22">
                  <c:v>1621</c:v>
                </c:pt>
                <c:pt idx="23">
                  <c:v>1320</c:v>
                </c:pt>
                <c:pt idx="24">
                  <c:v>1288</c:v>
                </c:pt>
                <c:pt idx="25">
                  <c:v>1176</c:v>
                </c:pt>
                <c:pt idx="26">
                  <c:v>641</c:v>
                </c:pt>
                <c:pt idx="27">
                  <c:v>326</c:v>
                </c:pt>
                <c:pt idx="28">
                  <c:v>1117</c:v>
                </c:pt>
                <c:pt idx="29">
                  <c:v>1294</c:v>
                </c:pt>
                <c:pt idx="30">
                  <c:v>1193</c:v>
                </c:pt>
                <c:pt idx="31">
                  <c:v>989</c:v>
                </c:pt>
                <c:pt idx="32">
                  <c:v>550</c:v>
                </c:pt>
                <c:pt idx="33">
                  <c:v>377</c:v>
                </c:pt>
                <c:pt idx="34">
                  <c:v>327</c:v>
                </c:pt>
                <c:pt idx="35">
                  <c:v>290</c:v>
                </c:pt>
                <c:pt idx="36">
                  <c:v>816</c:v>
                </c:pt>
                <c:pt idx="37">
                  <c:v>980</c:v>
                </c:pt>
                <c:pt idx="38">
                  <c:v>782</c:v>
                </c:pt>
                <c:pt idx="39">
                  <c:v>716</c:v>
                </c:pt>
                <c:pt idx="40">
                  <c:v>363</c:v>
                </c:pt>
                <c:pt idx="41">
                  <c:v>202</c:v>
                </c:pt>
                <c:pt idx="42">
                  <c:v>578</c:v>
                </c:pt>
                <c:pt idx="43">
                  <c:v>690</c:v>
                </c:pt>
                <c:pt idx="44">
                  <c:v>581</c:v>
                </c:pt>
                <c:pt idx="45">
                  <c:v>468</c:v>
                </c:pt>
                <c:pt idx="46">
                  <c:v>513</c:v>
                </c:pt>
                <c:pt idx="47">
                  <c:v>245</c:v>
                </c:pt>
                <c:pt idx="48">
                  <c:v>144</c:v>
                </c:pt>
                <c:pt idx="49">
                  <c:v>469</c:v>
                </c:pt>
                <c:pt idx="50">
                  <c:v>490</c:v>
                </c:pt>
                <c:pt idx="51">
                  <c:v>412</c:v>
                </c:pt>
                <c:pt idx="52">
                  <c:v>400</c:v>
                </c:pt>
                <c:pt idx="53">
                  <c:v>335</c:v>
                </c:pt>
                <c:pt idx="54">
                  <c:v>156</c:v>
                </c:pt>
                <c:pt idx="55">
                  <c:v>120</c:v>
                </c:pt>
                <c:pt idx="56">
                  <c:v>371</c:v>
                </c:pt>
                <c:pt idx="57">
                  <c:v>384</c:v>
                </c:pt>
                <c:pt idx="58">
                  <c:v>330</c:v>
                </c:pt>
                <c:pt idx="59">
                  <c:v>302</c:v>
                </c:pt>
                <c:pt idx="60">
                  <c:v>303</c:v>
                </c:pt>
                <c:pt idx="61">
                  <c:v>172</c:v>
                </c:pt>
                <c:pt idx="62">
                  <c:v>86</c:v>
                </c:pt>
                <c:pt idx="63">
                  <c:v>299</c:v>
                </c:pt>
                <c:pt idx="64">
                  <c:v>310</c:v>
                </c:pt>
                <c:pt idx="65">
                  <c:v>251</c:v>
                </c:pt>
                <c:pt idx="66">
                  <c:v>223</c:v>
                </c:pt>
                <c:pt idx="67">
                  <c:v>179</c:v>
                </c:pt>
                <c:pt idx="68">
                  <c:v>91</c:v>
                </c:pt>
                <c:pt idx="69">
                  <c:v>56</c:v>
                </c:pt>
                <c:pt idx="70">
                  <c:v>214</c:v>
                </c:pt>
                <c:pt idx="71">
                  <c:v>184</c:v>
                </c:pt>
                <c:pt idx="72">
                  <c:v>133</c:v>
                </c:pt>
                <c:pt idx="73">
                  <c:v>155</c:v>
                </c:pt>
                <c:pt idx="74">
                  <c:v>132</c:v>
                </c:pt>
                <c:pt idx="75">
                  <c:v>70</c:v>
                </c:pt>
                <c:pt idx="76">
                  <c:v>29</c:v>
                </c:pt>
                <c:pt idx="77">
                  <c:v>117</c:v>
                </c:pt>
                <c:pt idx="78">
                  <c:v>139</c:v>
                </c:pt>
                <c:pt idx="79">
                  <c:v>92</c:v>
                </c:pt>
                <c:pt idx="80">
                  <c:v>91</c:v>
                </c:pt>
                <c:pt idx="81">
                  <c:v>76</c:v>
                </c:pt>
                <c:pt idx="82">
                  <c:v>32</c:v>
                </c:pt>
                <c:pt idx="83">
                  <c:v>19</c:v>
                </c:pt>
                <c:pt idx="84">
                  <c:v>68</c:v>
                </c:pt>
                <c:pt idx="85">
                  <c:v>80</c:v>
                </c:pt>
                <c:pt idx="86">
                  <c:v>59</c:v>
                </c:pt>
                <c:pt idx="87">
                  <c:v>48</c:v>
                </c:pt>
                <c:pt idx="88">
                  <c:v>59</c:v>
                </c:pt>
                <c:pt idx="89">
                  <c:v>19</c:v>
                </c:pt>
                <c:pt idx="90">
                  <c:v>12</c:v>
                </c:pt>
                <c:pt idx="91">
                  <c:v>49</c:v>
                </c:pt>
                <c:pt idx="92">
                  <c:v>40</c:v>
                </c:pt>
                <c:pt idx="93">
                  <c:v>32</c:v>
                </c:pt>
                <c:pt idx="94">
                  <c:v>44</c:v>
                </c:pt>
                <c:pt idx="95">
                  <c:v>31</c:v>
                </c:pt>
                <c:pt idx="96">
                  <c:v>9</c:v>
                </c:pt>
                <c:pt idx="97">
                  <c:v>4</c:v>
                </c:pt>
                <c:pt idx="98">
                  <c:v>28</c:v>
                </c:pt>
                <c:pt idx="99">
                  <c:v>23</c:v>
                </c:pt>
                <c:pt idx="100">
                  <c:v>22</c:v>
                </c:pt>
                <c:pt idx="101">
                  <c:v>23</c:v>
                </c:pt>
                <c:pt idx="102">
                  <c:v>9</c:v>
                </c:pt>
                <c:pt idx="103">
                  <c:v>1</c:v>
                </c:pt>
                <c:pt idx="104">
                  <c:v>8</c:v>
                </c:pt>
                <c:pt idx="105">
                  <c:v>16</c:v>
                </c:pt>
                <c:pt idx="106">
                  <c:v>17</c:v>
                </c:pt>
                <c:pt idx="107">
                  <c:v>20</c:v>
                </c:pt>
                <c:pt idx="108">
                  <c:v>11</c:v>
                </c:pt>
                <c:pt idx="109">
                  <c:v>23</c:v>
                </c:pt>
                <c:pt idx="110">
                  <c:v>4</c:v>
                </c:pt>
                <c:pt idx="111">
                  <c:v>6</c:v>
                </c:pt>
                <c:pt idx="11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E7-4DA6-9B90-790AF22016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45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tx>
            <c:v>0,0455437769925402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Sheet1!$A$2:$A$494</c:f>
              <c:numCache>
                <c:formatCode>m/d/yyyy</c:formatCode>
                <c:ptCount val="493"/>
                <c:pt idx="0">
                  <c:v>44076</c:v>
                </c:pt>
                <c:pt idx="1">
                  <c:v>44077</c:v>
                </c:pt>
                <c:pt idx="2">
                  <c:v>44078</c:v>
                </c:pt>
                <c:pt idx="3">
                  <c:v>44079</c:v>
                </c:pt>
                <c:pt idx="4">
                  <c:v>44080</c:v>
                </c:pt>
                <c:pt idx="5">
                  <c:v>44081</c:v>
                </c:pt>
                <c:pt idx="6">
                  <c:v>44082</c:v>
                </c:pt>
                <c:pt idx="7">
                  <c:v>44083</c:v>
                </c:pt>
                <c:pt idx="8">
                  <c:v>44084</c:v>
                </c:pt>
                <c:pt idx="9">
                  <c:v>44085</c:v>
                </c:pt>
                <c:pt idx="10">
                  <c:v>44086</c:v>
                </c:pt>
                <c:pt idx="11">
                  <c:v>44087</c:v>
                </c:pt>
                <c:pt idx="12">
                  <c:v>44088</c:v>
                </c:pt>
                <c:pt idx="13">
                  <c:v>44089</c:v>
                </c:pt>
                <c:pt idx="14">
                  <c:v>44090</c:v>
                </c:pt>
                <c:pt idx="15">
                  <c:v>44091</c:v>
                </c:pt>
                <c:pt idx="16">
                  <c:v>44092</c:v>
                </c:pt>
                <c:pt idx="17">
                  <c:v>44093</c:v>
                </c:pt>
                <c:pt idx="18">
                  <c:v>44094</c:v>
                </c:pt>
                <c:pt idx="19">
                  <c:v>44095</c:v>
                </c:pt>
                <c:pt idx="20">
                  <c:v>44096</c:v>
                </c:pt>
                <c:pt idx="21">
                  <c:v>44097</c:v>
                </c:pt>
                <c:pt idx="22">
                  <c:v>44098</c:v>
                </c:pt>
                <c:pt idx="23">
                  <c:v>44099</c:v>
                </c:pt>
                <c:pt idx="24">
                  <c:v>44100</c:v>
                </c:pt>
                <c:pt idx="25">
                  <c:v>44101</c:v>
                </c:pt>
                <c:pt idx="26">
                  <c:v>44102</c:v>
                </c:pt>
                <c:pt idx="27">
                  <c:v>44103</c:v>
                </c:pt>
                <c:pt idx="28">
                  <c:v>44104</c:v>
                </c:pt>
                <c:pt idx="29">
                  <c:v>44105</c:v>
                </c:pt>
                <c:pt idx="30">
                  <c:v>44106</c:v>
                </c:pt>
                <c:pt idx="31">
                  <c:v>44107</c:v>
                </c:pt>
                <c:pt idx="32">
                  <c:v>44108</c:v>
                </c:pt>
                <c:pt idx="33">
                  <c:v>44109</c:v>
                </c:pt>
                <c:pt idx="34">
                  <c:v>44110</c:v>
                </c:pt>
                <c:pt idx="35">
                  <c:v>44111</c:v>
                </c:pt>
                <c:pt idx="36">
                  <c:v>44112</c:v>
                </c:pt>
                <c:pt idx="37">
                  <c:v>44113</c:v>
                </c:pt>
                <c:pt idx="38">
                  <c:v>44114</c:v>
                </c:pt>
                <c:pt idx="39">
                  <c:v>44115</c:v>
                </c:pt>
                <c:pt idx="40">
                  <c:v>44116</c:v>
                </c:pt>
                <c:pt idx="41">
                  <c:v>44117</c:v>
                </c:pt>
                <c:pt idx="42">
                  <c:v>44118</c:v>
                </c:pt>
                <c:pt idx="43">
                  <c:v>44119</c:v>
                </c:pt>
                <c:pt idx="44">
                  <c:v>44120</c:v>
                </c:pt>
                <c:pt idx="45">
                  <c:v>44121</c:v>
                </c:pt>
                <c:pt idx="46">
                  <c:v>44122</c:v>
                </c:pt>
                <c:pt idx="47">
                  <c:v>44123</c:v>
                </c:pt>
                <c:pt idx="48">
                  <c:v>44124</c:v>
                </c:pt>
                <c:pt idx="49">
                  <c:v>44125</c:v>
                </c:pt>
                <c:pt idx="50">
                  <c:v>44126</c:v>
                </c:pt>
                <c:pt idx="51">
                  <c:v>44127</c:v>
                </c:pt>
                <c:pt idx="52">
                  <c:v>44128</c:v>
                </c:pt>
                <c:pt idx="53">
                  <c:v>44129</c:v>
                </c:pt>
                <c:pt idx="54">
                  <c:v>44130</c:v>
                </c:pt>
                <c:pt idx="55">
                  <c:v>44131</c:v>
                </c:pt>
                <c:pt idx="56">
                  <c:v>44132</c:v>
                </c:pt>
                <c:pt idx="57">
                  <c:v>44133</c:v>
                </c:pt>
                <c:pt idx="58">
                  <c:v>44134</c:v>
                </c:pt>
                <c:pt idx="59">
                  <c:v>44135</c:v>
                </c:pt>
                <c:pt idx="60">
                  <c:v>44136</c:v>
                </c:pt>
                <c:pt idx="61">
                  <c:v>44137</c:v>
                </c:pt>
                <c:pt idx="62">
                  <c:v>44138</c:v>
                </c:pt>
                <c:pt idx="63">
                  <c:v>44139</c:v>
                </c:pt>
                <c:pt idx="64">
                  <c:v>44140</c:v>
                </c:pt>
                <c:pt idx="65">
                  <c:v>44141</c:v>
                </c:pt>
                <c:pt idx="66">
                  <c:v>44142</c:v>
                </c:pt>
                <c:pt idx="67">
                  <c:v>44143</c:v>
                </c:pt>
                <c:pt idx="68">
                  <c:v>44144</c:v>
                </c:pt>
                <c:pt idx="69">
                  <c:v>44145</c:v>
                </c:pt>
                <c:pt idx="70">
                  <c:v>44146</c:v>
                </c:pt>
                <c:pt idx="71">
                  <c:v>44147</c:v>
                </c:pt>
                <c:pt idx="72">
                  <c:v>44148</c:v>
                </c:pt>
                <c:pt idx="73">
                  <c:v>44149</c:v>
                </c:pt>
                <c:pt idx="74">
                  <c:v>44150</c:v>
                </c:pt>
                <c:pt idx="75">
                  <c:v>44151</c:v>
                </c:pt>
                <c:pt idx="76">
                  <c:v>44152</c:v>
                </c:pt>
                <c:pt idx="77">
                  <c:v>44153</c:v>
                </c:pt>
                <c:pt idx="78">
                  <c:v>44154</c:v>
                </c:pt>
                <c:pt idx="79">
                  <c:v>44155</c:v>
                </c:pt>
                <c:pt idx="80">
                  <c:v>44156</c:v>
                </c:pt>
                <c:pt idx="81">
                  <c:v>44157</c:v>
                </c:pt>
                <c:pt idx="82">
                  <c:v>44158</c:v>
                </c:pt>
                <c:pt idx="83">
                  <c:v>44159</c:v>
                </c:pt>
                <c:pt idx="84">
                  <c:v>44160</c:v>
                </c:pt>
                <c:pt idx="85">
                  <c:v>44161</c:v>
                </c:pt>
                <c:pt idx="86">
                  <c:v>44162</c:v>
                </c:pt>
                <c:pt idx="87">
                  <c:v>44163</c:v>
                </c:pt>
                <c:pt idx="88">
                  <c:v>44164</c:v>
                </c:pt>
                <c:pt idx="89">
                  <c:v>44165</c:v>
                </c:pt>
                <c:pt idx="90">
                  <c:v>44166</c:v>
                </c:pt>
                <c:pt idx="91">
                  <c:v>44167</c:v>
                </c:pt>
                <c:pt idx="92">
                  <c:v>44168</c:v>
                </c:pt>
                <c:pt idx="93">
                  <c:v>44169</c:v>
                </c:pt>
                <c:pt idx="94">
                  <c:v>44170</c:v>
                </c:pt>
                <c:pt idx="95">
                  <c:v>44171</c:v>
                </c:pt>
                <c:pt idx="96">
                  <c:v>44172</c:v>
                </c:pt>
                <c:pt idx="97">
                  <c:v>44173</c:v>
                </c:pt>
                <c:pt idx="98">
                  <c:v>44174</c:v>
                </c:pt>
                <c:pt idx="99">
                  <c:v>44175</c:v>
                </c:pt>
                <c:pt idx="100">
                  <c:v>44176</c:v>
                </c:pt>
                <c:pt idx="101">
                  <c:v>44177</c:v>
                </c:pt>
                <c:pt idx="102">
                  <c:v>44178</c:v>
                </c:pt>
                <c:pt idx="103">
                  <c:v>44179</c:v>
                </c:pt>
                <c:pt idx="104">
                  <c:v>44180</c:v>
                </c:pt>
                <c:pt idx="105">
                  <c:v>44181</c:v>
                </c:pt>
                <c:pt idx="106">
                  <c:v>44182</c:v>
                </c:pt>
                <c:pt idx="107">
                  <c:v>44183</c:v>
                </c:pt>
                <c:pt idx="108">
                  <c:v>44184</c:v>
                </c:pt>
                <c:pt idx="109">
                  <c:v>44185</c:v>
                </c:pt>
                <c:pt idx="110">
                  <c:v>44186</c:v>
                </c:pt>
                <c:pt idx="111">
                  <c:v>44187</c:v>
                </c:pt>
                <c:pt idx="112">
                  <c:v>44188</c:v>
                </c:pt>
                <c:pt idx="113">
                  <c:v>44189</c:v>
                </c:pt>
                <c:pt idx="114">
                  <c:v>44190</c:v>
                </c:pt>
                <c:pt idx="115">
                  <c:v>44191</c:v>
                </c:pt>
                <c:pt idx="116">
                  <c:v>44192</c:v>
                </c:pt>
                <c:pt idx="117">
                  <c:v>44193</c:v>
                </c:pt>
                <c:pt idx="118">
                  <c:v>44194</c:v>
                </c:pt>
                <c:pt idx="119">
                  <c:v>44195</c:v>
                </c:pt>
                <c:pt idx="120">
                  <c:v>44196</c:v>
                </c:pt>
                <c:pt idx="121">
                  <c:v>44197</c:v>
                </c:pt>
                <c:pt idx="122">
                  <c:v>44198</c:v>
                </c:pt>
                <c:pt idx="123">
                  <c:v>44199</c:v>
                </c:pt>
                <c:pt idx="124">
                  <c:v>44200</c:v>
                </c:pt>
                <c:pt idx="125">
                  <c:v>44201</c:v>
                </c:pt>
                <c:pt idx="126">
                  <c:v>44202</c:v>
                </c:pt>
                <c:pt idx="127">
                  <c:v>44203</c:v>
                </c:pt>
                <c:pt idx="128">
                  <c:v>44204</c:v>
                </c:pt>
                <c:pt idx="129">
                  <c:v>44205</c:v>
                </c:pt>
                <c:pt idx="130">
                  <c:v>44206</c:v>
                </c:pt>
                <c:pt idx="131">
                  <c:v>44207</c:v>
                </c:pt>
                <c:pt idx="132">
                  <c:v>44208</c:v>
                </c:pt>
                <c:pt idx="133">
                  <c:v>44209</c:v>
                </c:pt>
                <c:pt idx="134">
                  <c:v>44210</c:v>
                </c:pt>
                <c:pt idx="135">
                  <c:v>44211</c:v>
                </c:pt>
                <c:pt idx="136">
                  <c:v>44212</c:v>
                </c:pt>
                <c:pt idx="137">
                  <c:v>44213</c:v>
                </c:pt>
                <c:pt idx="138">
                  <c:v>44214</c:v>
                </c:pt>
                <c:pt idx="139">
                  <c:v>44215</c:v>
                </c:pt>
                <c:pt idx="140">
                  <c:v>44216</c:v>
                </c:pt>
                <c:pt idx="141">
                  <c:v>44217</c:v>
                </c:pt>
                <c:pt idx="142">
                  <c:v>44218</c:v>
                </c:pt>
                <c:pt idx="143">
                  <c:v>44219</c:v>
                </c:pt>
                <c:pt idx="144">
                  <c:v>44220</c:v>
                </c:pt>
                <c:pt idx="145">
                  <c:v>44221</c:v>
                </c:pt>
                <c:pt idx="146">
                  <c:v>44222</c:v>
                </c:pt>
                <c:pt idx="147">
                  <c:v>44223</c:v>
                </c:pt>
                <c:pt idx="148">
                  <c:v>44224</c:v>
                </c:pt>
                <c:pt idx="149">
                  <c:v>44225</c:v>
                </c:pt>
                <c:pt idx="150">
                  <c:v>44226</c:v>
                </c:pt>
                <c:pt idx="151">
                  <c:v>44227</c:v>
                </c:pt>
                <c:pt idx="152">
                  <c:v>44228</c:v>
                </c:pt>
                <c:pt idx="153">
                  <c:v>44229</c:v>
                </c:pt>
                <c:pt idx="154">
                  <c:v>44230</c:v>
                </c:pt>
                <c:pt idx="155">
                  <c:v>44231</c:v>
                </c:pt>
                <c:pt idx="156">
                  <c:v>44232</c:v>
                </c:pt>
                <c:pt idx="157">
                  <c:v>44233</c:v>
                </c:pt>
                <c:pt idx="158">
                  <c:v>44234</c:v>
                </c:pt>
                <c:pt idx="159">
                  <c:v>44235</c:v>
                </c:pt>
                <c:pt idx="160">
                  <c:v>44236</c:v>
                </c:pt>
                <c:pt idx="161">
                  <c:v>44237</c:v>
                </c:pt>
                <c:pt idx="162">
                  <c:v>44238</c:v>
                </c:pt>
                <c:pt idx="163">
                  <c:v>44239</c:v>
                </c:pt>
                <c:pt idx="164">
                  <c:v>44240</c:v>
                </c:pt>
                <c:pt idx="165">
                  <c:v>44241</c:v>
                </c:pt>
                <c:pt idx="166">
                  <c:v>44242</c:v>
                </c:pt>
                <c:pt idx="167">
                  <c:v>44243</c:v>
                </c:pt>
                <c:pt idx="168">
                  <c:v>44244</c:v>
                </c:pt>
                <c:pt idx="169">
                  <c:v>44245</c:v>
                </c:pt>
                <c:pt idx="170">
                  <c:v>44246</c:v>
                </c:pt>
                <c:pt idx="171">
                  <c:v>44247</c:v>
                </c:pt>
                <c:pt idx="172">
                  <c:v>44248</c:v>
                </c:pt>
                <c:pt idx="173">
                  <c:v>44249</c:v>
                </c:pt>
                <c:pt idx="174">
                  <c:v>44250</c:v>
                </c:pt>
                <c:pt idx="175">
                  <c:v>44251</c:v>
                </c:pt>
                <c:pt idx="176">
                  <c:v>44252</c:v>
                </c:pt>
                <c:pt idx="177">
                  <c:v>44253</c:v>
                </c:pt>
                <c:pt idx="178">
                  <c:v>44254</c:v>
                </c:pt>
                <c:pt idx="179">
                  <c:v>44255</c:v>
                </c:pt>
                <c:pt idx="180">
                  <c:v>44256</c:v>
                </c:pt>
                <c:pt idx="181">
                  <c:v>44257</c:v>
                </c:pt>
                <c:pt idx="182">
                  <c:v>44258</c:v>
                </c:pt>
                <c:pt idx="183">
                  <c:v>44259</c:v>
                </c:pt>
                <c:pt idx="184">
                  <c:v>44260</c:v>
                </c:pt>
                <c:pt idx="185">
                  <c:v>44261</c:v>
                </c:pt>
                <c:pt idx="186">
                  <c:v>44262</c:v>
                </c:pt>
                <c:pt idx="187">
                  <c:v>44263</c:v>
                </c:pt>
                <c:pt idx="188">
                  <c:v>44264</c:v>
                </c:pt>
                <c:pt idx="189">
                  <c:v>44265</c:v>
                </c:pt>
                <c:pt idx="190">
                  <c:v>44266</c:v>
                </c:pt>
                <c:pt idx="191">
                  <c:v>44267</c:v>
                </c:pt>
                <c:pt idx="192">
                  <c:v>44268</c:v>
                </c:pt>
                <c:pt idx="193">
                  <c:v>44269</c:v>
                </c:pt>
                <c:pt idx="194">
                  <c:v>44270</c:v>
                </c:pt>
                <c:pt idx="195">
                  <c:v>44271</c:v>
                </c:pt>
                <c:pt idx="196">
                  <c:v>44272</c:v>
                </c:pt>
                <c:pt idx="197">
                  <c:v>44273</c:v>
                </c:pt>
                <c:pt idx="198">
                  <c:v>44274</c:v>
                </c:pt>
                <c:pt idx="199">
                  <c:v>44275</c:v>
                </c:pt>
                <c:pt idx="200">
                  <c:v>44276</c:v>
                </c:pt>
                <c:pt idx="201">
                  <c:v>44277</c:v>
                </c:pt>
                <c:pt idx="202">
                  <c:v>44278</c:v>
                </c:pt>
                <c:pt idx="203">
                  <c:v>44279</c:v>
                </c:pt>
                <c:pt idx="204">
                  <c:v>44280</c:v>
                </c:pt>
                <c:pt idx="205">
                  <c:v>44281</c:v>
                </c:pt>
                <c:pt idx="206">
                  <c:v>44282</c:v>
                </c:pt>
                <c:pt idx="207">
                  <c:v>44283</c:v>
                </c:pt>
                <c:pt idx="208">
                  <c:v>44284</c:v>
                </c:pt>
                <c:pt idx="209">
                  <c:v>44285</c:v>
                </c:pt>
                <c:pt idx="210">
                  <c:v>44286</c:v>
                </c:pt>
                <c:pt idx="211">
                  <c:v>44287</c:v>
                </c:pt>
                <c:pt idx="212">
                  <c:v>44288</c:v>
                </c:pt>
                <c:pt idx="213">
                  <c:v>44289</c:v>
                </c:pt>
                <c:pt idx="214">
                  <c:v>44290</c:v>
                </c:pt>
                <c:pt idx="215">
                  <c:v>44291</c:v>
                </c:pt>
                <c:pt idx="216">
                  <c:v>44292</c:v>
                </c:pt>
                <c:pt idx="217">
                  <c:v>44293</c:v>
                </c:pt>
                <c:pt idx="218">
                  <c:v>44294</c:v>
                </c:pt>
                <c:pt idx="219">
                  <c:v>44295</c:v>
                </c:pt>
                <c:pt idx="220">
                  <c:v>44296</c:v>
                </c:pt>
                <c:pt idx="221">
                  <c:v>44297</c:v>
                </c:pt>
                <c:pt idx="222">
                  <c:v>44298</c:v>
                </c:pt>
                <c:pt idx="223">
                  <c:v>44299</c:v>
                </c:pt>
                <c:pt idx="224">
                  <c:v>44300</c:v>
                </c:pt>
                <c:pt idx="225">
                  <c:v>44301</c:v>
                </c:pt>
                <c:pt idx="226">
                  <c:v>44302</c:v>
                </c:pt>
                <c:pt idx="227">
                  <c:v>44303</c:v>
                </c:pt>
                <c:pt idx="228">
                  <c:v>44304</c:v>
                </c:pt>
                <c:pt idx="229">
                  <c:v>44305</c:v>
                </c:pt>
                <c:pt idx="230">
                  <c:v>44306</c:v>
                </c:pt>
                <c:pt idx="231">
                  <c:v>44307</c:v>
                </c:pt>
                <c:pt idx="232">
                  <c:v>44308</c:v>
                </c:pt>
                <c:pt idx="233">
                  <c:v>44309</c:v>
                </c:pt>
                <c:pt idx="234">
                  <c:v>44310</c:v>
                </c:pt>
                <c:pt idx="235">
                  <c:v>44311</c:v>
                </c:pt>
                <c:pt idx="236">
                  <c:v>44312</c:v>
                </c:pt>
                <c:pt idx="237">
                  <c:v>44313</c:v>
                </c:pt>
                <c:pt idx="238">
                  <c:v>44314</c:v>
                </c:pt>
                <c:pt idx="239">
                  <c:v>44315</c:v>
                </c:pt>
                <c:pt idx="240">
                  <c:v>44316</c:v>
                </c:pt>
                <c:pt idx="241">
                  <c:v>44317</c:v>
                </c:pt>
                <c:pt idx="242">
                  <c:v>44318</c:v>
                </c:pt>
                <c:pt idx="243">
                  <c:v>44319</c:v>
                </c:pt>
                <c:pt idx="244">
                  <c:v>44320</c:v>
                </c:pt>
                <c:pt idx="245">
                  <c:v>44321</c:v>
                </c:pt>
                <c:pt idx="246">
                  <c:v>44322</c:v>
                </c:pt>
                <c:pt idx="247">
                  <c:v>44323</c:v>
                </c:pt>
                <c:pt idx="248">
                  <c:v>44324</c:v>
                </c:pt>
                <c:pt idx="249">
                  <c:v>44325</c:v>
                </c:pt>
                <c:pt idx="250">
                  <c:v>44326</c:v>
                </c:pt>
                <c:pt idx="251">
                  <c:v>44327</c:v>
                </c:pt>
                <c:pt idx="252">
                  <c:v>44328</c:v>
                </c:pt>
                <c:pt idx="253">
                  <c:v>44329</c:v>
                </c:pt>
                <c:pt idx="254">
                  <c:v>44330</c:v>
                </c:pt>
                <c:pt idx="255">
                  <c:v>44331</c:v>
                </c:pt>
                <c:pt idx="256">
                  <c:v>44332</c:v>
                </c:pt>
                <c:pt idx="257">
                  <c:v>44333</c:v>
                </c:pt>
                <c:pt idx="258">
                  <c:v>44334</c:v>
                </c:pt>
                <c:pt idx="259">
                  <c:v>44335</c:v>
                </c:pt>
                <c:pt idx="260">
                  <c:v>44336</c:v>
                </c:pt>
                <c:pt idx="261">
                  <c:v>44337</c:v>
                </c:pt>
                <c:pt idx="262">
                  <c:v>44338</c:v>
                </c:pt>
                <c:pt idx="263">
                  <c:v>44339</c:v>
                </c:pt>
                <c:pt idx="264">
                  <c:v>44340</c:v>
                </c:pt>
                <c:pt idx="265">
                  <c:v>44341</c:v>
                </c:pt>
                <c:pt idx="266">
                  <c:v>44342</c:v>
                </c:pt>
                <c:pt idx="267">
                  <c:v>44343</c:v>
                </c:pt>
                <c:pt idx="268">
                  <c:v>44344</c:v>
                </c:pt>
                <c:pt idx="269">
                  <c:v>44345</c:v>
                </c:pt>
                <c:pt idx="270">
                  <c:v>44346</c:v>
                </c:pt>
                <c:pt idx="271">
                  <c:v>44347</c:v>
                </c:pt>
                <c:pt idx="272">
                  <c:v>44348</c:v>
                </c:pt>
                <c:pt idx="273">
                  <c:v>44349</c:v>
                </c:pt>
                <c:pt idx="274">
                  <c:v>44350</c:v>
                </c:pt>
                <c:pt idx="275">
                  <c:v>44351</c:v>
                </c:pt>
                <c:pt idx="276">
                  <c:v>44352</c:v>
                </c:pt>
                <c:pt idx="277">
                  <c:v>44353</c:v>
                </c:pt>
                <c:pt idx="278">
                  <c:v>44354</c:v>
                </c:pt>
                <c:pt idx="279">
                  <c:v>44355</c:v>
                </c:pt>
                <c:pt idx="280">
                  <c:v>44356</c:v>
                </c:pt>
                <c:pt idx="281">
                  <c:v>44357</c:v>
                </c:pt>
                <c:pt idx="282">
                  <c:v>44358</c:v>
                </c:pt>
                <c:pt idx="283">
                  <c:v>44359</c:v>
                </c:pt>
                <c:pt idx="284">
                  <c:v>44360</c:v>
                </c:pt>
                <c:pt idx="285">
                  <c:v>44361</c:v>
                </c:pt>
                <c:pt idx="286">
                  <c:v>44362</c:v>
                </c:pt>
                <c:pt idx="287">
                  <c:v>44363</c:v>
                </c:pt>
                <c:pt idx="288">
                  <c:v>44364</c:v>
                </c:pt>
                <c:pt idx="289">
                  <c:v>44365</c:v>
                </c:pt>
                <c:pt idx="290">
                  <c:v>44366</c:v>
                </c:pt>
              </c:numCache>
            </c:numRef>
          </c:cat>
          <c:val>
            <c:numRef>
              <c:f>Sheet1!$B$2:$B$494</c:f>
              <c:numCache>
                <c:formatCode>General</c:formatCode>
                <c:ptCount val="493"/>
                <c:pt idx="0">
                  <c:v>7.7733381765346901E-2</c:v>
                </c:pt>
                <c:pt idx="1">
                  <c:v>7.7178173047934881E-2</c:v>
                </c:pt>
                <c:pt idx="2">
                  <c:v>9.1159270725834199E-2</c:v>
                </c:pt>
                <c:pt idx="3">
                  <c:v>7.7572347266881031E-2</c:v>
                </c:pt>
                <c:pt idx="4">
                  <c:v>0.13089937666963491</c:v>
                </c:pt>
                <c:pt idx="5">
                  <c:v>6.775186977562693E-2</c:v>
                </c:pt>
                <c:pt idx="6">
                  <c:v>9.5726495726495733E-2</c:v>
                </c:pt>
                <c:pt idx="7">
                  <c:v>9.8688750862663904E-2</c:v>
                </c:pt>
                <c:pt idx="8">
                  <c:v>0.11473143759873618</c:v>
                </c:pt>
                <c:pt idx="9">
                  <c:v>8.6943304453564366E-2</c:v>
                </c:pt>
                <c:pt idx="10">
                  <c:v>0.15599311795067863</c:v>
                </c:pt>
                <c:pt idx="11">
                  <c:v>0.16857855361596011</c:v>
                </c:pt>
                <c:pt idx="12">
                  <c:v>7.4432201484146615E-2</c:v>
                </c:pt>
                <c:pt idx="13">
                  <c:v>8.8372093023255813E-2</c:v>
                </c:pt>
                <c:pt idx="14">
                  <c:v>0.12513542795232935</c:v>
                </c:pt>
                <c:pt idx="15">
                  <c:v>0.18123617739494821</c:v>
                </c:pt>
                <c:pt idx="16">
                  <c:v>0.14155861515840129</c:v>
                </c:pt>
                <c:pt idx="17">
                  <c:v>0.14803471158754467</c:v>
                </c:pt>
                <c:pt idx="18">
                  <c:v>0.11474926253687316</c:v>
                </c:pt>
                <c:pt idx="19">
                  <c:v>9.3735280263777671E-2</c:v>
                </c:pt>
                <c:pt idx="20">
                  <c:v>0.13887884267631104</c:v>
                </c:pt>
                <c:pt idx="21">
                  <c:v>0.13668659072967182</c:v>
                </c:pt>
                <c:pt idx="22">
                  <c:v>0.15435016111707842</c:v>
                </c:pt>
                <c:pt idx="23">
                  <c:v>0.17149783914830821</c:v>
                </c:pt>
                <c:pt idx="24">
                  <c:v>0.15984905660377358</c:v>
                </c:pt>
                <c:pt idx="25">
                  <c:v>0.15134502923976609</c:v>
                </c:pt>
                <c:pt idx="26">
                  <c:v>0.14418976545842219</c:v>
                </c:pt>
                <c:pt idx="27">
                  <c:v>0.1466496308915389</c:v>
                </c:pt>
                <c:pt idx="28">
                  <c:v>0.17769997878209209</c:v>
                </c:pt>
                <c:pt idx="29">
                  <c:v>0.20699765441751369</c:v>
                </c:pt>
                <c:pt idx="30">
                  <c:v>0.2112353109773574</c:v>
                </c:pt>
                <c:pt idx="31">
                  <c:v>0.22005374063074529</c:v>
                </c:pt>
                <c:pt idx="32">
                  <c:v>0.26118403428877579</c:v>
                </c:pt>
                <c:pt idx="33">
                  <c:v>0.24256885737660214</c:v>
                </c:pt>
                <c:pt idx="34">
                  <c:v>0.24219037118706357</c:v>
                </c:pt>
                <c:pt idx="35">
                  <c:v>0.27567383145684066</c:v>
                </c:pt>
                <c:pt idx="36">
                  <c:v>0.28456364693182762</c:v>
                </c:pt>
                <c:pt idx="37">
                  <c:v>0.39622920517560073</c:v>
                </c:pt>
                <c:pt idx="38">
                  <c:v>0.32751895991332614</c:v>
                </c:pt>
                <c:pt idx="39">
                  <c:v>0.34196312162413856</c:v>
                </c:pt>
                <c:pt idx="40">
                  <c:v>0.25907281667056897</c:v>
                </c:pt>
                <c:pt idx="41">
                  <c:v>0.32833117723156535</c:v>
                </c:pt>
                <c:pt idx="42">
                  <c:v>0.34790336017772838</c:v>
                </c:pt>
                <c:pt idx="43">
                  <c:v>0.35210706150341686</c:v>
                </c:pt>
                <c:pt idx="44">
                  <c:v>0.35694795852557426</c:v>
                </c:pt>
                <c:pt idx="45">
                  <c:v>0.36589742003340964</c:v>
                </c:pt>
                <c:pt idx="46">
                  <c:v>0.37101514808953201</c:v>
                </c:pt>
                <c:pt idx="47">
                  <c:v>0.3491095890410959</c:v>
                </c:pt>
                <c:pt idx="48">
                  <c:v>0.36410605030591436</c:v>
                </c:pt>
                <c:pt idx="49">
                  <c:v>0.40697818798890772</c:v>
                </c:pt>
                <c:pt idx="50">
                  <c:v>0.38831809724132349</c:v>
                </c:pt>
                <c:pt idx="51">
                  <c:v>0.40461661983139302</c:v>
                </c:pt>
                <c:pt idx="52">
                  <c:v>0.3850307287093942</c:v>
                </c:pt>
                <c:pt idx="53">
                  <c:v>0.41537125488493271</c:v>
                </c:pt>
                <c:pt idx="54">
                  <c:v>0.36299956559513469</c:v>
                </c:pt>
                <c:pt idx="55">
                  <c:v>0.38201386355344763</c:v>
                </c:pt>
                <c:pt idx="56">
                  <c:v>0.39476845055385024</c:v>
                </c:pt>
                <c:pt idx="57">
                  <c:v>0.37411500604386116</c:v>
                </c:pt>
                <c:pt idx="58">
                  <c:v>0.34482115549587855</c:v>
                </c:pt>
                <c:pt idx="59">
                  <c:v>0.38152807008956979</c:v>
                </c:pt>
                <c:pt idx="60">
                  <c:v>0.38648227859694112</c:v>
                </c:pt>
                <c:pt idx="61">
                  <c:v>0.3739665787159191</c:v>
                </c:pt>
                <c:pt idx="62">
                  <c:v>0.34597640142081409</c:v>
                </c:pt>
                <c:pt idx="63">
                  <c:v>0.41497512044862173</c:v>
                </c:pt>
                <c:pt idx="64">
                  <c:v>0.38161929228474351</c:v>
                </c:pt>
                <c:pt idx="65">
                  <c:v>0.34457047313480049</c:v>
                </c:pt>
                <c:pt idx="66">
                  <c:v>0.35788956710867886</c:v>
                </c:pt>
                <c:pt idx="67">
                  <c:v>0.32545078332840671</c:v>
                </c:pt>
                <c:pt idx="68">
                  <c:v>0.25539592837202968</c:v>
                </c:pt>
                <c:pt idx="69">
                  <c:v>0.30511149577436109</c:v>
                </c:pt>
                <c:pt idx="70">
                  <c:v>0.32957059390776561</c:v>
                </c:pt>
                <c:pt idx="71">
                  <c:v>0.32175852182223635</c:v>
                </c:pt>
                <c:pt idx="72">
                  <c:v>0.28581160587105964</c:v>
                </c:pt>
                <c:pt idx="73">
                  <c:v>0.32085044696786663</c:v>
                </c:pt>
                <c:pt idx="74">
                  <c:v>0.27688243064729195</c:v>
                </c:pt>
                <c:pt idx="75">
                  <c:v>0.25358270585377701</c:v>
                </c:pt>
                <c:pt idx="76">
                  <c:v>0.30539064355260032</c:v>
                </c:pt>
                <c:pt idx="77">
                  <c:v>0.2719746773800828</c:v>
                </c:pt>
                <c:pt idx="78">
                  <c:v>0.2992211951379285</c:v>
                </c:pt>
                <c:pt idx="79">
                  <c:v>0.27123934226552981</c:v>
                </c:pt>
                <c:pt idx="80">
                  <c:v>0.27515047291487532</c:v>
                </c:pt>
                <c:pt idx="81">
                  <c:v>0.26300258207303578</c:v>
                </c:pt>
                <c:pt idx="82">
                  <c:v>0.22697250981792216</c:v>
                </c:pt>
                <c:pt idx="83">
                  <c:v>0.29097970830691183</c:v>
                </c:pt>
                <c:pt idx="84">
                  <c:v>0.26794871794871794</c:v>
                </c:pt>
                <c:pt idx="85">
                  <c:v>0.26104330921265795</c:v>
                </c:pt>
                <c:pt idx="86">
                  <c:v>0.24143506821627084</c:v>
                </c:pt>
                <c:pt idx="87">
                  <c:v>0.26340904752815425</c:v>
                </c:pt>
                <c:pt idx="88">
                  <c:v>0.21320017368649588</c:v>
                </c:pt>
                <c:pt idx="89">
                  <c:v>0.19750109601052171</c:v>
                </c:pt>
                <c:pt idx="90">
                  <c:v>0.28644873411582111</c:v>
                </c:pt>
                <c:pt idx="91">
                  <c:v>0.24800675358784355</c:v>
                </c:pt>
                <c:pt idx="92">
                  <c:v>0.2759375</c:v>
                </c:pt>
                <c:pt idx="93">
                  <c:v>0.26640843554981708</c:v>
                </c:pt>
                <c:pt idx="94">
                  <c:v>0.30919117647058825</c:v>
                </c:pt>
                <c:pt idx="95">
                  <c:v>0.19984715322888805</c:v>
                </c:pt>
                <c:pt idx="96">
                  <c:v>0.2170713056776907</c:v>
                </c:pt>
                <c:pt idx="97">
                  <c:v>0.28039784500621634</c:v>
                </c:pt>
                <c:pt idx="98">
                  <c:v>0.31461318051575932</c:v>
                </c:pt>
                <c:pt idx="99">
                  <c:v>0.28181275070410516</c:v>
                </c:pt>
                <c:pt idx="100">
                  <c:v>0.26905240377183492</c:v>
                </c:pt>
                <c:pt idx="101">
                  <c:v>0.30826026765113057</c:v>
                </c:pt>
                <c:pt idx="102">
                  <c:v>0.30308422301304866</c:v>
                </c:pt>
                <c:pt idx="103">
                  <c:v>0.23588271121552248</c:v>
                </c:pt>
                <c:pt idx="104">
                  <c:v>0.30731340220291442</c:v>
                </c:pt>
                <c:pt idx="105">
                  <c:v>0.31307088640164671</c:v>
                </c:pt>
                <c:pt idx="106">
                  <c:v>0.29657719448657915</c:v>
                </c:pt>
                <c:pt idx="107">
                  <c:v>0.31908886750080206</c:v>
                </c:pt>
                <c:pt idx="108">
                  <c:v>0.28603151105001584</c:v>
                </c:pt>
                <c:pt idx="109">
                  <c:v>0.35940366972477067</c:v>
                </c:pt>
                <c:pt idx="110">
                  <c:v>0.27693645388015359</c:v>
                </c:pt>
                <c:pt idx="111">
                  <c:v>0.32775468943052904</c:v>
                </c:pt>
                <c:pt idx="112">
                  <c:v>0.38707568518984159</c:v>
                </c:pt>
                <c:pt idx="113">
                  <c:v>0.41813042600444178</c:v>
                </c:pt>
                <c:pt idx="114">
                  <c:v>0.35251982604246612</c:v>
                </c:pt>
                <c:pt idx="115">
                  <c:v>0.35822376581493426</c:v>
                </c:pt>
                <c:pt idx="116">
                  <c:v>0.34786306612800338</c:v>
                </c:pt>
                <c:pt idx="117">
                  <c:v>0.40042165499585874</c:v>
                </c:pt>
                <c:pt idx="118">
                  <c:v>0.5029421561008105</c:v>
                </c:pt>
                <c:pt idx="119">
                  <c:v>0.49308607567799334</c:v>
                </c:pt>
                <c:pt idx="120">
                  <c:v>0.502276505022765</c:v>
                </c:pt>
                <c:pt idx="121">
                  <c:v>0.48368036015756893</c:v>
                </c:pt>
                <c:pt idx="122">
                  <c:v>0.36076861489191353</c:v>
                </c:pt>
                <c:pt idx="123">
                  <c:v>0.41206349206349208</c:v>
                </c:pt>
                <c:pt idx="124">
                  <c:v>0.35481693942972836</c:v>
                </c:pt>
                <c:pt idx="125">
                  <c:v>0.41032106993290401</c:v>
                </c:pt>
                <c:pt idx="126">
                  <c:v>0.47708595185149377</c:v>
                </c:pt>
                <c:pt idx="127">
                  <c:v>0.40249047013977129</c:v>
                </c:pt>
                <c:pt idx="128">
                  <c:v>0.35702445089100704</c:v>
                </c:pt>
                <c:pt idx="129">
                  <c:v>0.44241375581269599</c:v>
                </c:pt>
                <c:pt idx="130">
                  <c:v>0.35164609053497942</c:v>
                </c:pt>
                <c:pt idx="131">
                  <c:v>0.27467323356696344</c:v>
                </c:pt>
                <c:pt idx="132">
                  <c:v>0.30414390881025882</c:v>
                </c:pt>
                <c:pt idx="133">
                  <c:v>0.34183155758498224</c:v>
                </c:pt>
                <c:pt idx="134">
                  <c:v>0.27736960791445409</c:v>
                </c:pt>
                <c:pt idx="135">
                  <c:v>0.30805753386398549</c:v>
                </c:pt>
                <c:pt idx="136">
                  <c:v>0.31220008724734621</c:v>
                </c:pt>
                <c:pt idx="137">
                  <c:v>0.29946204423191869</c:v>
                </c:pt>
                <c:pt idx="138">
                  <c:v>0.26528340885602991</c:v>
                </c:pt>
                <c:pt idx="139">
                  <c:v>0.33031609195402301</c:v>
                </c:pt>
                <c:pt idx="140">
                  <c:v>0.30665336505256696</c:v>
                </c:pt>
                <c:pt idx="141">
                  <c:v>0.32308517293770667</c:v>
                </c:pt>
                <c:pt idx="142">
                  <c:v>0.28452736680999929</c:v>
                </c:pt>
                <c:pt idx="143">
                  <c:v>0.30253251197809722</c:v>
                </c:pt>
                <c:pt idx="144">
                  <c:v>0.27335075114304375</c:v>
                </c:pt>
                <c:pt idx="145">
                  <c:v>0.2375320486312133</c:v>
                </c:pt>
                <c:pt idx="146">
                  <c:v>0.31054214657765389</c:v>
                </c:pt>
                <c:pt idx="147">
                  <c:v>0.29748083242059148</c:v>
                </c:pt>
                <c:pt idx="148">
                  <c:v>0.30783122639960597</c:v>
                </c:pt>
                <c:pt idx="149">
                  <c:v>0.2691032348389949</c:v>
                </c:pt>
                <c:pt idx="150">
                  <c:v>0.28154491436560641</c:v>
                </c:pt>
                <c:pt idx="151">
                  <c:v>0.31619447359216507</c:v>
                </c:pt>
                <c:pt idx="152">
                  <c:v>0.25052122425152196</c:v>
                </c:pt>
                <c:pt idx="153">
                  <c:v>0.30357916005195557</c:v>
                </c:pt>
                <c:pt idx="154">
                  <c:v>0.31332388377037562</c:v>
                </c:pt>
                <c:pt idx="155">
                  <c:v>0.28738371646036748</c:v>
                </c:pt>
                <c:pt idx="156">
                  <c:v>0.28191843682925022</c:v>
                </c:pt>
                <c:pt idx="157">
                  <c:v>0.3089983022071307</c:v>
                </c:pt>
                <c:pt idx="158">
                  <c:v>0.26312130691692737</c:v>
                </c:pt>
                <c:pt idx="159">
                  <c:v>0.27168636072181002</c:v>
                </c:pt>
                <c:pt idx="160">
                  <c:v>0.3358922363847045</c:v>
                </c:pt>
                <c:pt idx="161">
                  <c:v>0.32352725405326094</c:v>
                </c:pt>
                <c:pt idx="162">
                  <c:v>0.31415795058359863</c:v>
                </c:pt>
                <c:pt idx="163">
                  <c:v>0.28863226272103931</c:v>
                </c:pt>
                <c:pt idx="164">
                  <c:v>0.29417000445037828</c:v>
                </c:pt>
                <c:pt idx="165">
                  <c:v>0.27809847198641768</c:v>
                </c:pt>
                <c:pt idx="166">
                  <c:v>0.27174001134613829</c:v>
                </c:pt>
                <c:pt idx="167">
                  <c:v>0.36499649837652004</c:v>
                </c:pt>
                <c:pt idx="168">
                  <c:v>0.3350107353730542</c:v>
                </c:pt>
                <c:pt idx="169">
                  <c:v>0.33740120139108443</c:v>
                </c:pt>
                <c:pt idx="170">
                  <c:v>0.30392156862745096</c:v>
                </c:pt>
                <c:pt idx="171">
                  <c:v>0.34997257268239168</c:v>
                </c:pt>
                <c:pt idx="172">
                  <c:v>0.3717688062735986</c:v>
                </c:pt>
                <c:pt idx="173">
                  <c:v>0.30619373908370279</c:v>
                </c:pt>
                <c:pt idx="174">
                  <c:v>0.38252164502164504</c:v>
                </c:pt>
                <c:pt idx="175">
                  <c:v>0.36472657499200511</c:v>
                </c:pt>
                <c:pt idx="176">
                  <c:v>0.36105696339614468</c:v>
                </c:pt>
                <c:pt idx="177">
                  <c:v>0.34030018953947033</c:v>
                </c:pt>
                <c:pt idx="178">
                  <c:v>0.33004822814007129</c:v>
                </c:pt>
                <c:pt idx="179">
                  <c:v>0.32697171763623822</c:v>
                </c:pt>
                <c:pt idx="180">
                  <c:v>0.31527734738146884</c:v>
                </c:pt>
                <c:pt idx="181">
                  <c:v>0.36891358385728906</c:v>
                </c:pt>
                <c:pt idx="182">
                  <c:v>0.36449801679287075</c:v>
                </c:pt>
                <c:pt idx="183">
                  <c:v>0.36674176140828835</c:v>
                </c:pt>
                <c:pt idx="184">
                  <c:v>0.2999144826198501</c:v>
                </c:pt>
                <c:pt idx="185">
                  <c:v>0.41707623728426108</c:v>
                </c:pt>
                <c:pt idx="186">
                  <c:v>0.31155895297660413</c:v>
                </c:pt>
                <c:pt idx="187">
                  <c:v>0.29724304068522484</c:v>
                </c:pt>
                <c:pt idx="188">
                  <c:v>0.36235359732292249</c:v>
                </c:pt>
                <c:pt idx="189">
                  <c:v>0.35485645143548566</c:v>
                </c:pt>
                <c:pt idx="190">
                  <c:v>0.31283804787068697</c:v>
                </c:pt>
                <c:pt idx="191">
                  <c:v>0.3771316745876433</c:v>
                </c:pt>
                <c:pt idx="192">
                  <c:v>0.33671215074723848</c:v>
                </c:pt>
                <c:pt idx="193">
                  <c:v>0.29401143544989466</c:v>
                </c:pt>
                <c:pt idx="194">
                  <c:v>0.28003797125033902</c:v>
                </c:pt>
                <c:pt idx="195">
                  <c:v>0.35513852711342647</c:v>
                </c:pt>
                <c:pt idx="196">
                  <c:v>0.34231215362804485</c:v>
                </c:pt>
                <c:pt idx="197">
                  <c:v>0.32544167083899578</c:v>
                </c:pt>
                <c:pt idx="198">
                  <c:v>0.2825099375354912</c:v>
                </c:pt>
                <c:pt idx="199">
                  <c:v>0.2775582504428396</c:v>
                </c:pt>
                <c:pt idx="200">
                  <c:v>0.24609375</c:v>
                </c:pt>
                <c:pt idx="201">
                  <c:v>0.2299778410889522</c:v>
                </c:pt>
                <c:pt idx="202">
                  <c:v>0.3057353999084429</c:v>
                </c:pt>
                <c:pt idx="203">
                  <c:v>0.30273123708974065</c:v>
                </c:pt>
                <c:pt idx="204">
                  <c:v>0.24775293846508412</c:v>
                </c:pt>
                <c:pt idx="205">
                  <c:v>0.25860389610389611</c:v>
                </c:pt>
                <c:pt idx="206">
                  <c:v>0.27552420145012735</c:v>
                </c:pt>
                <c:pt idx="207">
                  <c:v>0.11980376968758069</c:v>
                </c:pt>
                <c:pt idx="208">
                  <c:v>0.20937500000000001</c:v>
                </c:pt>
                <c:pt idx="209">
                  <c:v>0.26208911614317021</c:v>
                </c:pt>
                <c:pt idx="210">
                  <c:v>0.25117943712380025</c:v>
                </c:pt>
                <c:pt idx="211">
                  <c:v>0.23934276586033776</c:v>
                </c:pt>
                <c:pt idx="212">
                  <c:v>0.25680793507664562</c:v>
                </c:pt>
                <c:pt idx="213">
                  <c:v>0.2233910891089109</c:v>
                </c:pt>
                <c:pt idx="214">
                  <c:v>0.18809523809523809</c:v>
                </c:pt>
                <c:pt idx="215">
                  <c:v>9.824382794604225E-2</c:v>
                </c:pt>
                <c:pt idx="216">
                  <c:v>0.18043959788720396</c:v>
                </c:pt>
                <c:pt idx="217">
                  <c:v>0.25035063113604489</c:v>
                </c:pt>
                <c:pt idx="218">
                  <c:v>0.24020190023752969</c:v>
                </c:pt>
                <c:pt idx="219">
                  <c:v>0.20358306188925082</c:v>
                </c:pt>
                <c:pt idx="220">
                  <c:v>0.17405719021964361</c:v>
                </c:pt>
                <c:pt idx="221">
                  <c:v>0.12866015971606035</c:v>
                </c:pt>
                <c:pt idx="222">
                  <c:v>0.12264150943396226</c:v>
                </c:pt>
                <c:pt idx="223">
                  <c:v>0.18625662409868821</c:v>
                </c:pt>
                <c:pt idx="224">
                  <c:v>0.15014985980856618</c:v>
                </c:pt>
                <c:pt idx="225">
                  <c:v>0.16328671328671329</c:v>
                </c:pt>
                <c:pt idx="226">
                  <c:v>0.14825414997137951</c:v>
                </c:pt>
                <c:pt idx="227">
                  <c:v>0.13376455368693402</c:v>
                </c:pt>
                <c:pt idx="228">
                  <c:v>0.10707547169811321</c:v>
                </c:pt>
                <c:pt idx="229">
                  <c:v>0.11821057388160867</c:v>
                </c:pt>
                <c:pt idx="230">
                  <c:v>0.15304264494489697</c:v>
                </c:pt>
                <c:pt idx="231">
                  <c:v>0.13617728531855955</c:v>
                </c:pt>
                <c:pt idx="232">
                  <c:v>0.13746867167919799</c:v>
                </c:pt>
                <c:pt idx="233">
                  <c:v>0.12409208420534286</c:v>
                </c:pt>
                <c:pt idx="234">
                  <c:v>0.11519099792715427</c:v>
                </c:pt>
                <c:pt idx="235">
                  <c:v>0.12792792792792793</c:v>
                </c:pt>
                <c:pt idx="236">
                  <c:v>9.8321571619301926E-2</c:v>
                </c:pt>
                <c:pt idx="237">
                  <c:v>0.14678394722374932</c:v>
                </c:pt>
                <c:pt idx="238">
                  <c:v>0.11027517262702256</c:v>
                </c:pt>
                <c:pt idx="239">
                  <c:v>0.10924268086135978</c:v>
                </c:pt>
                <c:pt idx="240">
                  <c:v>9.3173226595508113E-2</c:v>
                </c:pt>
                <c:pt idx="241">
                  <c:v>0.1165823795581581</c:v>
                </c:pt>
                <c:pt idx="242">
                  <c:v>8.3608360836083612E-2</c:v>
                </c:pt>
                <c:pt idx="243">
                  <c:v>7.0985332831891693E-2</c:v>
                </c:pt>
                <c:pt idx="244">
                  <c:v>0.1092511013215859</c:v>
                </c:pt>
                <c:pt idx="245">
                  <c:v>8.3928773959396616E-2</c:v>
                </c:pt>
                <c:pt idx="246">
                  <c:v>8.0443651198368174E-2</c:v>
                </c:pt>
                <c:pt idx="247">
                  <c:v>7.5817641228939539E-2</c:v>
                </c:pt>
                <c:pt idx="248">
                  <c:v>6.3376753507014022E-2</c:v>
                </c:pt>
                <c:pt idx="249">
                  <c:v>6.1702127659574467E-2</c:v>
                </c:pt>
                <c:pt idx="250">
                  <c:v>5.004299226139295E-2</c:v>
                </c:pt>
                <c:pt idx="251">
                  <c:v>8.8489121186337671E-2</c:v>
                </c:pt>
                <c:pt idx="252">
                  <c:v>5.9300557526609225E-2</c:v>
                </c:pt>
                <c:pt idx="253">
                  <c:v>6.575576430401367E-2</c:v>
                </c:pt>
                <c:pt idx="254">
                  <c:v>5.3017841326078702E-2</c:v>
                </c:pt>
                <c:pt idx="255">
                  <c:v>5.131922296317773E-2</c:v>
                </c:pt>
                <c:pt idx="256">
                  <c:v>3.3369803063457333E-2</c:v>
                </c:pt>
                <c:pt idx="257">
                  <c:v>2.8583897010691688E-2</c:v>
                </c:pt>
                <c:pt idx="258">
                  <c:v>4.972710733778047E-2</c:v>
                </c:pt>
                <c:pt idx="259">
                  <c:v>2.9878114550749648E-2</c:v>
                </c:pt>
                <c:pt idx="260">
                  <c:v>3.6867676478993999E-2</c:v>
                </c:pt>
                <c:pt idx="261">
                  <c:v>2.5082719607215285E-2</c:v>
                </c:pt>
                <c:pt idx="262">
                  <c:v>2.7786259541984732E-2</c:v>
                </c:pt>
                <c:pt idx="263">
                  <c:v>2.9394121175764846E-2</c:v>
                </c:pt>
                <c:pt idx="264">
                  <c:v>1.7569659442724459E-2</c:v>
                </c:pt>
                <c:pt idx="265">
                  <c:v>2.0754064337599448E-2</c:v>
                </c:pt>
                <c:pt idx="266">
                  <c:v>3.0323093220338982E-2</c:v>
                </c:pt>
                <c:pt idx="267">
                  <c:v>2.2579457602159774E-2</c:v>
                </c:pt>
                <c:pt idx="268">
                  <c:v>1.8396427052318164E-2</c:v>
                </c:pt>
                <c:pt idx="269">
                  <c:v>2.4142312579415501E-2</c:v>
                </c:pt>
                <c:pt idx="270">
                  <c:v>1.1296395911780527E-2</c:v>
                </c:pt>
                <c:pt idx="271">
                  <c:v>1.5625E-2</c:v>
                </c:pt>
                <c:pt idx="272">
                  <c:v>1.9461934745277618E-2</c:v>
                </c:pt>
                <c:pt idx="273">
                  <c:v>1.4021095960895291E-2</c:v>
                </c:pt>
                <c:pt idx="274">
                  <c:v>1.8029142998271179E-2</c:v>
                </c:pt>
                <c:pt idx="275">
                  <c:v>1.0836984090385058E-2</c:v>
                </c:pt>
                <c:pt idx="276">
                  <c:v>1.3974096796182686E-2</c:v>
                </c:pt>
                <c:pt idx="277">
                  <c:v>8.4439083232810616E-3</c:v>
                </c:pt>
                <c:pt idx="278">
                  <c:v>7.2056896874415121E-3</c:v>
                </c:pt>
                <c:pt idx="279">
                  <c:v>1.3597904915390814E-2</c:v>
                </c:pt>
                <c:pt idx="280">
                  <c:v>8.8272383354350576E-3</c:v>
                </c:pt>
                <c:pt idx="281">
                  <c:v>8.4479045883717081E-3</c:v>
                </c:pt>
                <c:pt idx="282">
                  <c:v>7.0020005715918836E-3</c:v>
                </c:pt>
                <c:pt idx="283">
                  <c:v>6.4957264957264957E-3</c:v>
                </c:pt>
                <c:pt idx="284">
                  <c:v>5.5865921787709499E-3</c:v>
                </c:pt>
                <c:pt idx="285">
                  <c:v>6.8250068250068248E-3</c:v>
                </c:pt>
                <c:pt idx="286">
                  <c:v>7.8148482116020442E-3</c:v>
                </c:pt>
                <c:pt idx="287">
                  <c:v>8.2732286805260926E-3</c:v>
                </c:pt>
                <c:pt idx="288">
                  <c:v>7.5163921317767468E-3</c:v>
                </c:pt>
                <c:pt idx="289">
                  <c:v>6.6705905434569354E-3</c:v>
                </c:pt>
                <c:pt idx="290">
                  <c:v>7.282483710233806E-3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C4-4F8B-BFF0-E6161AC7A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  <c:majorTimeUnit val="days"/>
      </c:dateAx>
      <c:valAx>
        <c:axId val="414859336"/>
        <c:scaling>
          <c:orientation val="minMax"/>
          <c:max val="0.70000000000000007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  <c:majorUnit val="0.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Počet hospitalizací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Sheet1!$B$7:$CB$7</c:f>
              <c:numCache>
                <c:formatCode>General</c:formatCode>
                <c:ptCount val="79"/>
                <c:pt idx="0">
                  <c:v>2454</c:v>
                </c:pt>
                <c:pt idx="1">
                  <c:v>2479</c:v>
                </c:pt>
                <c:pt idx="2">
                  <c:v>2668</c:v>
                </c:pt>
                <c:pt idx="3">
                  <c:v>2518</c:v>
                </c:pt>
                <c:pt idx="4">
                  <c:v>2344</c:v>
                </c:pt>
                <c:pt idx="5">
                  <c:v>2213</c:v>
                </c:pt>
                <c:pt idx="6">
                  <c:v>2119</c:v>
                </c:pt>
                <c:pt idx="7">
                  <c:v>1881</c:v>
                </c:pt>
                <c:pt idx="8">
                  <c:v>1862</c:v>
                </c:pt>
                <c:pt idx="9">
                  <c:v>1978</c:v>
                </c:pt>
                <c:pt idx="10">
                  <c:v>1820</c:v>
                </c:pt>
                <c:pt idx="11">
                  <c:v>1708</c:v>
                </c:pt>
                <c:pt idx="12">
                  <c:v>1610</c:v>
                </c:pt>
                <c:pt idx="13">
                  <c:v>1521</c:v>
                </c:pt>
                <c:pt idx="14">
                  <c:v>1323</c:v>
                </c:pt>
                <c:pt idx="15">
                  <c:v>1310</c:v>
                </c:pt>
                <c:pt idx="16">
                  <c:v>1390</c:v>
                </c:pt>
                <c:pt idx="17">
                  <c:v>1254</c:v>
                </c:pt>
                <c:pt idx="18">
                  <c:v>1146</c:v>
                </c:pt>
                <c:pt idx="19">
                  <c:v>1055</c:v>
                </c:pt>
                <c:pt idx="20">
                  <c:v>1008</c:v>
                </c:pt>
                <c:pt idx="21">
                  <c:v>865</c:v>
                </c:pt>
                <c:pt idx="22">
                  <c:v>846</c:v>
                </c:pt>
                <c:pt idx="23">
                  <c:v>877</c:v>
                </c:pt>
                <c:pt idx="24">
                  <c:v>787</c:v>
                </c:pt>
                <c:pt idx="25">
                  <c:v>760</c:v>
                </c:pt>
                <c:pt idx="26">
                  <c:v>668</c:v>
                </c:pt>
                <c:pt idx="27">
                  <c:v>612</c:v>
                </c:pt>
                <c:pt idx="28">
                  <c:v>513</c:v>
                </c:pt>
                <c:pt idx="29">
                  <c:v>514</c:v>
                </c:pt>
                <c:pt idx="30">
                  <c:v>552</c:v>
                </c:pt>
                <c:pt idx="31">
                  <c:v>477</c:v>
                </c:pt>
                <c:pt idx="32">
                  <c:v>441</c:v>
                </c:pt>
                <c:pt idx="33">
                  <c:v>393</c:v>
                </c:pt>
                <c:pt idx="34">
                  <c:v>364</c:v>
                </c:pt>
                <c:pt idx="35">
                  <c:v>302</c:v>
                </c:pt>
                <c:pt idx="36">
                  <c:v>300</c:v>
                </c:pt>
                <c:pt idx="37">
                  <c:v>302</c:v>
                </c:pt>
                <c:pt idx="38">
                  <c:v>282</c:v>
                </c:pt>
                <c:pt idx="39">
                  <c:v>252</c:v>
                </c:pt>
                <c:pt idx="40">
                  <c:v>230</c:v>
                </c:pt>
                <c:pt idx="41">
                  <c:v>182</c:v>
                </c:pt>
                <c:pt idx="42">
                  <c:v>155</c:v>
                </c:pt>
                <c:pt idx="43">
                  <c:v>149</c:v>
                </c:pt>
                <c:pt idx="44">
                  <c:v>165</c:v>
                </c:pt>
                <c:pt idx="45">
                  <c:v>137</c:v>
                </c:pt>
                <c:pt idx="46">
                  <c:v>115</c:v>
                </c:pt>
                <c:pt idx="47">
                  <c:v>106</c:v>
                </c:pt>
                <c:pt idx="48">
                  <c:v>97</c:v>
                </c:pt>
                <c:pt idx="49">
                  <c:v>73</c:v>
                </c:pt>
                <c:pt idx="50">
                  <c:v>72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14-4A00-9B4C-9F8EEC1A3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0,70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Sheet1!$B$2:$CB$2</c:f>
              <c:numCache>
                <c:formatCode>General</c:formatCode>
                <c:ptCount val="79"/>
                <c:pt idx="31">
                  <c:v>502.82615099999998</c:v>
                </c:pt>
                <c:pt idx="32">
                  <c:v>465.44454500000001</c:v>
                </c:pt>
                <c:pt idx="33">
                  <c:v>430.634704</c:v>
                </c:pt>
                <c:pt idx="34">
                  <c:v>397.92441600000001</c:v>
                </c:pt>
                <c:pt idx="35">
                  <c:v>367.65085099999999</c:v>
                </c:pt>
                <c:pt idx="36">
                  <c:v>340.55668700000001</c:v>
                </c:pt>
                <c:pt idx="37">
                  <c:v>315.42744900000002</c:v>
                </c:pt>
                <c:pt idx="38">
                  <c:v>291.20712900000001</c:v>
                </c:pt>
                <c:pt idx="39">
                  <c:v>268.36195900000001</c:v>
                </c:pt>
                <c:pt idx="40">
                  <c:v>247.00770700000001</c:v>
                </c:pt>
                <c:pt idx="41">
                  <c:v>227.118696</c:v>
                </c:pt>
                <c:pt idx="42">
                  <c:v>209.12903299999999</c:v>
                </c:pt>
                <c:pt idx="43">
                  <c:v>192.87002899999999</c:v>
                </c:pt>
                <c:pt idx="44">
                  <c:v>177.56007700000001</c:v>
                </c:pt>
                <c:pt idx="45">
                  <c:v>162.808536</c:v>
                </c:pt>
                <c:pt idx="46">
                  <c:v>149.02484000000001</c:v>
                </c:pt>
                <c:pt idx="47">
                  <c:v>136.230896</c:v>
                </c:pt>
                <c:pt idx="48">
                  <c:v>124.359826</c:v>
                </c:pt>
                <c:pt idx="49">
                  <c:v>113.33568200000001</c:v>
                </c:pt>
                <c:pt idx="50">
                  <c:v>103.20351100000001</c:v>
                </c:pt>
                <c:pt idx="51">
                  <c:v>93.612288500000005</c:v>
                </c:pt>
                <c:pt idx="52">
                  <c:v>84.605095500000004</c:v>
                </c:pt>
                <c:pt idx="53">
                  <c:v>76.208644899999996</c:v>
                </c:pt>
                <c:pt idx="54">
                  <c:v>68.342205800000002</c:v>
                </c:pt>
                <c:pt idx="55">
                  <c:v>60.959015399999998</c:v>
                </c:pt>
                <c:pt idx="56">
                  <c:v>54.053853699999998</c:v>
                </c:pt>
                <c:pt idx="57">
                  <c:v>47.655241400000001</c:v>
                </c:pt>
                <c:pt idx="58">
                  <c:v>41.5613186</c:v>
                </c:pt>
                <c:pt idx="59">
                  <c:v>35.954308699999999</c:v>
                </c:pt>
                <c:pt idx="60">
                  <c:v>30.677593600000002</c:v>
                </c:pt>
                <c:pt idx="61">
                  <c:v>25.6784535</c:v>
                </c:pt>
                <c:pt idx="62">
                  <c:v>20.964634799999999</c:v>
                </c:pt>
                <c:pt idx="63">
                  <c:v>16.632971999999999</c:v>
                </c:pt>
                <c:pt idx="64">
                  <c:v>12.5675375</c:v>
                </c:pt>
                <c:pt idx="65">
                  <c:v>8.7113642900000006</c:v>
                </c:pt>
                <c:pt idx="66">
                  <c:v>5.1209448100000001</c:v>
                </c:pt>
                <c:pt idx="67">
                  <c:v>1.79776315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B14-4A00-9B4C-9F8EEC1A31E2}"/>
            </c:ext>
          </c:extLst>
        </c:ser>
        <c:ser>
          <c:idx val="2"/>
          <c:order val="1"/>
          <c:tx>
            <c:v>R = 0,80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Sheet1!$B$3:$CB$3</c:f>
              <c:numCache>
                <c:formatCode>General</c:formatCode>
                <c:ptCount val="7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B14-4A00-9B4C-9F8EEC1A31E2}"/>
            </c:ext>
          </c:extLst>
        </c:ser>
        <c:ser>
          <c:idx val="1"/>
          <c:order val="2"/>
          <c:tx>
            <c:v>R = 0,90</c:v>
          </c:tx>
          <c:spPr>
            <a:ln w="28575" cap="rnd">
              <a:solidFill>
                <a:srgbClr val="EB4B03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Sheet1!$B$4:$CB$4</c:f>
              <c:numCache>
                <c:formatCode>General</c:formatCode>
                <c:ptCount val="79"/>
                <c:pt idx="31">
                  <c:v>503.97789799999998</c:v>
                </c:pt>
                <c:pt idx="32">
                  <c:v>468.53803399999998</c:v>
                </c:pt>
                <c:pt idx="33">
                  <c:v>436.12426799999997</c:v>
                </c:pt>
                <c:pt idx="34">
                  <c:v>406.05948000000001</c:v>
                </c:pt>
                <c:pt idx="35">
                  <c:v>378.745135</c:v>
                </c:pt>
                <c:pt idx="36">
                  <c:v>355.05964699999998</c:v>
                </c:pt>
                <c:pt idx="37">
                  <c:v>333.873446</c:v>
                </c:pt>
                <c:pt idx="38">
                  <c:v>314.05975100000001</c:v>
                </c:pt>
                <c:pt idx="39">
                  <c:v>295.87128999999999</c:v>
                </c:pt>
                <c:pt idx="40">
                  <c:v>279.32502299999999</c:v>
                </c:pt>
                <c:pt idx="41">
                  <c:v>264.31671299999999</c:v>
                </c:pt>
                <c:pt idx="42">
                  <c:v>251.335733</c:v>
                </c:pt>
                <c:pt idx="43">
                  <c:v>240.19736499999999</c:v>
                </c:pt>
                <c:pt idx="44">
                  <c:v>230.030765</c:v>
                </c:pt>
                <c:pt idx="45">
                  <c:v>220.364904</c:v>
                </c:pt>
                <c:pt idx="46">
                  <c:v>211.496477</c:v>
                </c:pt>
                <c:pt idx="47">
                  <c:v>203.44413700000001</c:v>
                </c:pt>
                <c:pt idx="48">
                  <c:v>196.176254</c:v>
                </c:pt>
                <c:pt idx="49">
                  <c:v>189.55929800000001</c:v>
                </c:pt>
                <c:pt idx="50">
                  <c:v>183.621837</c:v>
                </c:pt>
                <c:pt idx="51">
                  <c:v>178.03615500000001</c:v>
                </c:pt>
                <c:pt idx="52">
                  <c:v>172.78086300000001</c:v>
                </c:pt>
                <c:pt idx="53">
                  <c:v>167.87358499999999</c:v>
                </c:pt>
                <c:pt idx="54">
                  <c:v>163.27744000000001</c:v>
                </c:pt>
                <c:pt idx="55">
                  <c:v>158.93407300000001</c:v>
                </c:pt>
                <c:pt idx="56">
                  <c:v>154.84663399999999</c:v>
                </c:pt>
                <c:pt idx="57">
                  <c:v>151.021377</c:v>
                </c:pt>
                <c:pt idx="58">
                  <c:v>147.293238</c:v>
                </c:pt>
                <c:pt idx="59">
                  <c:v>143.79862800000001</c:v>
                </c:pt>
                <c:pt idx="60">
                  <c:v>140.449859</c:v>
                </c:pt>
                <c:pt idx="61">
                  <c:v>137.18829700000001</c:v>
                </c:pt>
                <c:pt idx="62">
                  <c:v>134.031327</c:v>
                </c:pt>
                <c:pt idx="63">
                  <c:v>131.055466</c:v>
                </c:pt>
                <c:pt idx="64">
                  <c:v>128.18436600000001</c:v>
                </c:pt>
                <c:pt idx="65">
                  <c:v>125.379295</c:v>
                </c:pt>
                <c:pt idx="66">
                  <c:v>122.677806</c:v>
                </c:pt>
                <c:pt idx="67">
                  <c:v>120.056788</c:v>
                </c:pt>
                <c:pt idx="68">
                  <c:v>117.529465</c:v>
                </c:pt>
                <c:pt idx="69">
                  <c:v>115.06716299999999</c:v>
                </c:pt>
                <c:pt idx="70">
                  <c:v>112.695024</c:v>
                </c:pt>
                <c:pt idx="71">
                  <c:v>110.380804</c:v>
                </c:pt>
                <c:pt idx="72">
                  <c:v>108.10055800000001</c:v>
                </c:pt>
                <c:pt idx="73">
                  <c:v>105.885927</c:v>
                </c:pt>
                <c:pt idx="74">
                  <c:v>103.74872999999999</c:v>
                </c:pt>
                <c:pt idx="75">
                  <c:v>101.661261</c:v>
                </c:pt>
                <c:pt idx="76">
                  <c:v>99.581150800000003</c:v>
                </c:pt>
                <c:pt idx="77">
                  <c:v>97.614035599999994</c:v>
                </c:pt>
                <c:pt idx="78">
                  <c:v>95.664161899999996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B14-4A00-9B4C-9F8EEC1A31E2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Sheet1!$B$6:$CB$6</c:f>
              <c:numCache>
                <c:formatCode>General</c:formatCode>
                <c:ptCount val="7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B14-4A00-9B4C-9F8EEC1A3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691743527347279E-2"/>
          <c:y val="3.1245307675528175E-2"/>
          <c:w val="0.73928602709714164"/>
          <c:h val="0.79441885555168334"/>
        </c:manualLayout>
      </c:layout>
      <c:barChart>
        <c:barDir val="col"/>
        <c:grouping val="clustered"/>
        <c:varyColors val="0"/>
        <c:ser>
          <c:idx val="5"/>
          <c:order val="4"/>
          <c:tx>
            <c:v>Počet hospitalizací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numFmt formatCode="_-* #\ ##0_-;\-* #\ ##0_-;_-* &quot;&quot;??_-;_-@_-" sourceLinked="0"/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/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Sheet1!$B$7:$CB$7</c:f>
              <c:numCache>
                <c:formatCode>General</c:formatCode>
                <c:ptCount val="79"/>
                <c:pt idx="0">
                  <c:v>553</c:v>
                </c:pt>
                <c:pt idx="1">
                  <c:v>558</c:v>
                </c:pt>
                <c:pt idx="2">
                  <c:v>563</c:v>
                </c:pt>
                <c:pt idx="3">
                  <c:v>542</c:v>
                </c:pt>
                <c:pt idx="4">
                  <c:v>500</c:v>
                </c:pt>
                <c:pt idx="5">
                  <c:v>465</c:v>
                </c:pt>
                <c:pt idx="6">
                  <c:v>441</c:v>
                </c:pt>
                <c:pt idx="7">
                  <c:v>413</c:v>
                </c:pt>
                <c:pt idx="8">
                  <c:v>419</c:v>
                </c:pt>
                <c:pt idx="9">
                  <c:v>425</c:v>
                </c:pt>
                <c:pt idx="10">
                  <c:v>401</c:v>
                </c:pt>
                <c:pt idx="11">
                  <c:v>376</c:v>
                </c:pt>
                <c:pt idx="12">
                  <c:v>366</c:v>
                </c:pt>
                <c:pt idx="13">
                  <c:v>339</c:v>
                </c:pt>
                <c:pt idx="14">
                  <c:v>306</c:v>
                </c:pt>
                <c:pt idx="15">
                  <c:v>301</c:v>
                </c:pt>
                <c:pt idx="16">
                  <c:v>293</c:v>
                </c:pt>
                <c:pt idx="17">
                  <c:v>277</c:v>
                </c:pt>
                <c:pt idx="18">
                  <c:v>247</c:v>
                </c:pt>
                <c:pt idx="19">
                  <c:v>215</c:v>
                </c:pt>
                <c:pt idx="20">
                  <c:v>190</c:v>
                </c:pt>
                <c:pt idx="21">
                  <c:v>186</c:v>
                </c:pt>
                <c:pt idx="22">
                  <c:v>184</c:v>
                </c:pt>
                <c:pt idx="23">
                  <c:v>179</c:v>
                </c:pt>
                <c:pt idx="24">
                  <c:v>159</c:v>
                </c:pt>
                <c:pt idx="25">
                  <c:v>152</c:v>
                </c:pt>
                <c:pt idx="26">
                  <c:v>143</c:v>
                </c:pt>
                <c:pt idx="27">
                  <c:v>124</c:v>
                </c:pt>
                <c:pt idx="28">
                  <c:v>111</c:v>
                </c:pt>
                <c:pt idx="29">
                  <c:v>111</c:v>
                </c:pt>
                <c:pt idx="30">
                  <c:v>116</c:v>
                </c:pt>
                <c:pt idx="31">
                  <c:v>97</c:v>
                </c:pt>
                <c:pt idx="32">
                  <c:v>89</c:v>
                </c:pt>
                <c:pt idx="33">
                  <c:v>83</c:v>
                </c:pt>
                <c:pt idx="34">
                  <c:v>69</c:v>
                </c:pt>
                <c:pt idx="35">
                  <c:v>58</c:v>
                </c:pt>
                <c:pt idx="36">
                  <c:v>58</c:v>
                </c:pt>
                <c:pt idx="37">
                  <c:v>57</c:v>
                </c:pt>
                <c:pt idx="38">
                  <c:v>58</c:v>
                </c:pt>
                <c:pt idx="39">
                  <c:v>53</c:v>
                </c:pt>
                <c:pt idx="40">
                  <c:v>50</c:v>
                </c:pt>
                <c:pt idx="41">
                  <c:v>36</c:v>
                </c:pt>
                <c:pt idx="42">
                  <c:v>35</c:v>
                </c:pt>
                <c:pt idx="43">
                  <c:v>33</c:v>
                </c:pt>
                <c:pt idx="44">
                  <c:v>35</c:v>
                </c:pt>
                <c:pt idx="45">
                  <c:v>24</c:v>
                </c:pt>
                <c:pt idx="46">
                  <c:v>21</c:v>
                </c:pt>
                <c:pt idx="47">
                  <c:v>20</c:v>
                </c:pt>
                <c:pt idx="48">
                  <c:v>18</c:v>
                </c:pt>
                <c:pt idx="49">
                  <c:v>16</c:v>
                </c:pt>
                <c:pt idx="50">
                  <c:v>16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A9-4351-9C12-604784CC2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98003144"/>
        <c:axId val="298003536"/>
      </c:barChart>
      <c:lineChart>
        <c:grouping val="standard"/>
        <c:varyColors val="0"/>
        <c:ser>
          <c:idx val="3"/>
          <c:order val="0"/>
          <c:tx>
            <c:v>R = 0,70</c:v>
          </c:tx>
          <c:spPr>
            <a:ln w="28575"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Sheet1!$B$2:$CB$2</c:f>
              <c:numCache>
                <c:formatCode>General</c:formatCode>
                <c:ptCount val="79"/>
                <c:pt idx="31">
                  <c:v>108.216054</c:v>
                </c:pt>
                <c:pt idx="32">
                  <c:v>99.791412100000002</c:v>
                </c:pt>
                <c:pt idx="33">
                  <c:v>91.971402699999999</c:v>
                </c:pt>
                <c:pt idx="34">
                  <c:v>84.482604600000002</c:v>
                </c:pt>
                <c:pt idx="35">
                  <c:v>77.506805099999994</c:v>
                </c:pt>
                <c:pt idx="36">
                  <c:v>71.164896799999994</c:v>
                </c:pt>
                <c:pt idx="37">
                  <c:v>65.243038799999994</c:v>
                </c:pt>
                <c:pt idx="38">
                  <c:v>59.682898799999997</c:v>
                </c:pt>
                <c:pt idx="39">
                  <c:v>54.492189199999999</c:v>
                </c:pt>
                <c:pt idx="40">
                  <c:v>49.613094099999998</c:v>
                </c:pt>
                <c:pt idx="41">
                  <c:v>44.965345200000002</c:v>
                </c:pt>
                <c:pt idx="42">
                  <c:v>40.667104000000002</c:v>
                </c:pt>
                <c:pt idx="43">
                  <c:v>36.778024500000001</c:v>
                </c:pt>
                <c:pt idx="44">
                  <c:v>33.040102699999998</c:v>
                </c:pt>
                <c:pt idx="45">
                  <c:v>29.563642999999999</c:v>
                </c:pt>
                <c:pt idx="46">
                  <c:v>26.3252594</c:v>
                </c:pt>
                <c:pt idx="47">
                  <c:v>23.140514199999998</c:v>
                </c:pt>
                <c:pt idx="48">
                  <c:v>20.267273400000001</c:v>
                </c:pt>
                <c:pt idx="49">
                  <c:v>17.5508977</c:v>
                </c:pt>
                <c:pt idx="50">
                  <c:v>14.9197281</c:v>
                </c:pt>
                <c:pt idx="51">
                  <c:v>12.565903</c:v>
                </c:pt>
                <c:pt idx="52">
                  <c:v>10.253795800000001</c:v>
                </c:pt>
                <c:pt idx="53">
                  <c:v>8.0900785000000006</c:v>
                </c:pt>
                <c:pt idx="54">
                  <c:v>6.04372489</c:v>
                </c:pt>
                <c:pt idx="55">
                  <c:v>4.0957453299999997</c:v>
                </c:pt>
                <c:pt idx="56">
                  <c:v>2.33872692</c:v>
                </c:pt>
                <c:pt idx="57">
                  <c:v>0.62440333999999997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5A9-4351-9C12-604784CC28DD}"/>
            </c:ext>
          </c:extLst>
        </c:ser>
        <c:ser>
          <c:idx val="2"/>
          <c:order val="1"/>
          <c:tx>
            <c:v>R = 0,80</c:v>
          </c:tx>
          <c:spPr>
            <a:ln w="28575" cap="rnd">
              <a:solidFill>
                <a:srgbClr val="FF66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Sheet1!$B$3:$CB$3</c:f>
              <c:numCache>
                <c:formatCode>General</c:formatCode>
                <c:ptCount val="7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5A9-4351-9C12-604784CC28DD}"/>
            </c:ext>
          </c:extLst>
        </c:ser>
        <c:ser>
          <c:idx val="1"/>
          <c:order val="2"/>
          <c:tx>
            <c:v>R = 0,90</c:v>
          </c:tx>
          <c:spPr>
            <a:ln w="28575" cap="rnd">
              <a:solidFill>
                <a:srgbClr val="EB4B03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Sheet1!$B$4:$CB$4</c:f>
              <c:numCache>
                <c:formatCode>General</c:formatCode>
                <c:ptCount val="79"/>
                <c:pt idx="31">
                  <c:v>108.345489</c:v>
                </c:pt>
                <c:pt idx="32">
                  <c:v>100.152281</c:v>
                </c:pt>
                <c:pt idx="33">
                  <c:v>92.641355200000007</c:v>
                </c:pt>
                <c:pt idx="34">
                  <c:v>85.521567200000007</c:v>
                </c:pt>
                <c:pt idx="35">
                  <c:v>78.982847500000005</c:v>
                </c:pt>
                <c:pt idx="36">
                  <c:v>73.160313200000004</c:v>
                </c:pt>
                <c:pt idx="37">
                  <c:v>67.8558132</c:v>
                </c:pt>
                <c:pt idx="38">
                  <c:v>63.006656100000001</c:v>
                </c:pt>
                <c:pt idx="39">
                  <c:v>58.598275000000001</c:v>
                </c:pt>
                <c:pt idx="40">
                  <c:v>54.560571199999998</c:v>
                </c:pt>
                <c:pt idx="41">
                  <c:v>50.801782000000003</c:v>
                </c:pt>
                <c:pt idx="42">
                  <c:v>47.439826799999999</c:v>
                </c:pt>
                <c:pt idx="43">
                  <c:v>44.529173299999997</c:v>
                </c:pt>
                <c:pt idx="44">
                  <c:v>41.797348800000002</c:v>
                </c:pt>
                <c:pt idx="45">
                  <c:v>39.341598599999998</c:v>
                </c:pt>
                <c:pt idx="46">
                  <c:v>37.122095199999997</c:v>
                </c:pt>
                <c:pt idx="47">
                  <c:v>34.948284800000003</c:v>
                </c:pt>
                <c:pt idx="48">
                  <c:v>33.074871799999997</c:v>
                </c:pt>
                <c:pt idx="49">
                  <c:v>31.336528000000001</c:v>
                </c:pt>
                <c:pt idx="50">
                  <c:v>29.655785600000002</c:v>
                </c:pt>
                <c:pt idx="51">
                  <c:v>28.2244359</c:v>
                </c:pt>
                <c:pt idx="52">
                  <c:v>26.796647700000001</c:v>
                </c:pt>
                <c:pt idx="53">
                  <c:v>25.475558700000001</c:v>
                </c:pt>
                <c:pt idx="54">
                  <c:v>24.2320545</c:v>
                </c:pt>
                <c:pt idx="55">
                  <c:v>23.0434758</c:v>
                </c:pt>
                <c:pt idx="56">
                  <c:v>22.001704700000001</c:v>
                </c:pt>
                <c:pt idx="57">
                  <c:v>20.9554407</c:v>
                </c:pt>
                <c:pt idx="58">
                  <c:v>20.001618000000001</c:v>
                </c:pt>
                <c:pt idx="59">
                  <c:v>19.0711145</c:v>
                </c:pt>
                <c:pt idx="60">
                  <c:v>18.204523699999999</c:v>
                </c:pt>
                <c:pt idx="61">
                  <c:v>17.382268400000001</c:v>
                </c:pt>
                <c:pt idx="62">
                  <c:v>16.5664433</c:v>
                </c:pt>
                <c:pt idx="63">
                  <c:v>15.7835763</c:v>
                </c:pt>
                <c:pt idx="64">
                  <c:v>15.0303944</c:v>
                </c:pt>
                <c:pt idx="65">
                  <c:v>14.3266461</c:v>
                </c:pt>
                <c:pt idx="66">
                  <c:v>13.631684</c:v>
                </c:pt>
                <c:pt idx="67">
                  <c:v>12.975114</c:v>
                </c:pt>
                <c:pt idx="68">
                  <c:v>12.34618</c:v>
                </c:pt>
                <c:pt idx="69">
                  <c:v>11.7259191</c:v>
                </c:pt>
                <c:pt idx="70">
                  <c:v>11.1259295</c:v>
                </c:pt>
                <c:pt idx="71">
                  <c:v>10.547388400000001</c:v>
                </c:pt>
                <c:pt idx="72">
                  <c:v>9.9964870399999999</c:v>
                </c:pt>
                <c:pt idx="73">
                  <c:v>9.4551196300000004</c:v>
                </c:pt>
                <c:pt idx="74">
                  <c:v>8.9165794700000003</c:v>
                </c:pt>
                <c:pt idx="75">
                  <c:v>8.4241237699999996</c:v>
                </c:pt>
                <c:pt idx="76">
                  <c:v>7.9186102199999997</c:v>
                </c:pt>
                <c:pt idx="77">
                  <c:v>7.4517250400000004</c:v>
                </c:pt>
                <c:pt idx="78">
                  <c:v>6.9861353399999997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5A9-4351-9C12-604784CC28DD}"/>
            </c:ext>
          </c:extLst>
        </c:ser>
        <c:ser>
          <c:idx val="4"/>
          <c:order val="3"/>
          <c:tx>
            <c:v>Maximální počet pacientů s COVID-19 na lůžkách za období říjen/listopad 2020</c:v>
          </c:tx>
          <c:spPr>
            <a:ln>
              <a:solidFill>
                <a:schemeClr val="tx1"/>
              </a:solidFill>
              <a:prstDash val="sysDot"/>
            </a:ln>
          </c:spPr>
          <c:marker>
            <c:symbol val="none"/>
          </c:marker>
          <c:cat>
            <c:numRef>
              <c:f>Sheet1!$B$1:$CB$1</c:f>
              <c:numCache>
                <c:formatCode>m/d/yyyy</c:formatCode>
                <c:ptCount val="79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  <c:pt idx="65">
                  <c:v>44382</c:v>
                </c:pt>
                <c:pt idx="66">
                  <c:v>44383</c:v>
                </c:pt>
                <c:pt idx="67">
                  <c:v>44384</c:v>
                </c:pt>
                <c:pt idx="68">
                  <c:v>44385</c:v>
                </c:pt>
                <c:pt idx="69">
                  <c:v>44386</c:v>
                </c:pt>
                <c:pt idx="70">
                  <c:v>44387</c:v>
                </c:pt>
                <c:pt idx="71">
                  <c:v>44388</c:v>
                </c:pt>
                <c:pt idx="72">
                  <c:v>44389</c:v>
                </c:pt>
                <c:pt idx="73">
                  <c:v>44390</c:v>
                </c:pt>
                <c:pt idx="74">
                  <c:v>44391</c:v>
                </c:pt>
                <c:pt idx="75">
                  <c:v>44392</c:v>
                </c:pt>
                <c:pt idx="76">
                  <c:v>44393</c:v>
                </c:pt>
                <c:pt idx="77">
                  <c:v>44394</c:v>
                </c:pt>
                <c:pt idx="78">
                  <c:v>44395</c:v>
                </c:pt>
              </c:numCache>
            </c:numRef>
          </c:cat>
          <c:val>
            <c:numRef>
              <c:f>Sheet1!$B$6:$CB$6</c:f>
              <c:numCache>
                <c:formatCode>General</c:formatCode>
                <c:ptCount val="7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5A9-4351-9C12-604784CC2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8003144"/>
        <c:axId val="298003536"/>
      </c:lineChart>
      <c:dateAx>
        <c:axId val="298003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536"/>
        <c:crosses val="autoZero"/>
        <c:auto val="1"/>
        <c:lblOffset val="100"/>
        <c:baseTimeUnit val="days"/>
        <c:majorUnit val="1"/>
      </c:dateAx>
      <c:valAx>
        <c:axId val="2980035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9800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83667020704E-2"/>
          <c:y val="0.10271625430964779"/>
          <c:w val="0.91692139603581668"/>
          <c:h val="0.71344666460445894"/>
        </c:manualLayout>
      </c:layout>
      <c:areaChart>
        <c:grouping val="standard"/>
        <c:varyColors val="0"/>
        <c:ser>
          <c:idx val="6"/>
          <c:order val="5"/>
          <c:tx>
            <c:strRef>
              <c:f>Sheet1!$H$1</c:f>
              <c:strCache>
                <c:ptCount val="1"/>
                <c:pt idx="0">
                  <c:v>cutoff100</c:v>
                </c:pt>
              </c:strCache>
            </c:strRef>
          </c:tx>
          <c:spPr>
            <a:solidFill>
              <a:srgbClr val="FFC78F"/>
            </a:solidFill>
            <a:ln>
              <a:noFill/>
            </a:ln>
            <a:effectLst/>
          </c:spP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Sheet1!$H$155:$H$322</c:f>
              <c:numCache>
                <c:formatCode>General</c:formatCode>
                <c:ptCount val="168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100</c:v>
                </c:pt>
                <c:pt idx="24">
                  <c:v>100</c:v>
                </c:pt>
                <c:pt idx="25">
                  <c:v>100</c:v>
                </c:pt>
                <c:pt idx="26">
                  <c:v>100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  <c:pt idx="83">
                  <c:v>100</c:v>
                </c:pt>
                <c:pt idx="84">
                  <c:v>100</c:v>
                </c:pt>
                <c:pt idx="85">
                  <c:v>100</c:v>
                </c:pt>
                <c:pt idx="86">
                  <c:v>100</c:v>
                </c:pt>
                <c:pt idx="87">
                  <c:v>100</c:v>
                </c:pt>
                <c:pt idx="88">
                  <c:v>100</c:v>
                </c:pt>
                <c:pt idx="89">
                  <c:v>100</c:v>
                </c:pt>
                <c:pt idx="90">
                  <c:v>100</c:v>
                </c:pt>
                <c:pt idx="91">
                  <c:v>100</c:v>
                </c:pt>
                <c:pt idx="92">
                  <c:v>100</c:v>
                </c:pt>
                <c:pt idx="93">
                  <c:v>100</c:v>
                </c:pt>
                <c:pt idx="94">
                  <c:v>100</c:v>
                </c:pt>
                <c:pt idx="95">
                  <c:v>100</c:v>
                </c:pt>
                <c:pt idx="96">
                  <c:v>100</c:v>
                </c:pt>
                <c:pt idx="97">
                  <c:v>100</c:v>
                </c:pt>
                <c:pt idx="98">
                  <c:v>100</c:v>
                </c:pt>
                <c:pt idx="99">
                  <c:v>100</c:v>
                </c:pt>
                <c:pt idx="100">
                  <c:v>100</c:v>
                </c:pt>
                <c:pt idx="101">
                  <c:v>100</c:v>
                </c:pt>
                <c:pt idx="102">
                  <c:v>100</c:v>
                </c:pt>
                <c:pt idx="103">
                  <c:v>100</c:v>
                </c:pt>
                <c:pt idx="104">
                  <c:v>100</c:v>
                </c:pt>
                <c:pt idx="105">
                  <c:v>100</c:v>
                </c:pt>
                <c:pt idx="106">
                  <c:v>100</c:v>
                </c:pt>
                <c:pt idx="107">
                  <c:v>100</c:v>
                </c:pt>
                <c:pt idx="108">
                  <c:v>100</c:v>
                </c:pt>
                <c:pt idx="109">
                  <c:v>100</c:v>
                </c:pt>
                <c:pt idx="110">
                  <c:v>100</c:v>
                </c:pt>
                <c:pt idx="111">
                  <c:v>100</c:v>
                </c:pt>
                <c:pt idx="112">
                  <c:v>100</c:v>
                </c:pt>
                <c:pt idx="113">
                  <c:v>100</c:v>
                </c:pt>
                <c:pt idx="114">
                  <c:v>100</c:v>
                </c:pt>
                <c:pt idx="115">
                  <c:v>100</c:v>
                </c:pt>
                <c:pt idx="116">
                  <c:v>100</c:v>
                </c:pt>
                <c:pt idx="117">
                  <c:v>100</c:v>
                </c:pt>
                <c:pt idx="118">
                  <c:v>100</c:v>
                </c:pt>
                <c:pt idx="119">
                  <c:v>100</c:v>
                </c:pt>
                <c:pt idx="120">
                  <c:v>100</c:v>
                </c:pt>
                <c:pt idx="121">
                  <c:v>100</c:v>
                </c:pt>
                <c:pt idx="122">
                  <c:v>100</c:v>
                </c:pt>
                <c:pt idx="123">
                  <c:v>100</c:v>
                </c:pt>
                <c:pt idx="124">
                  <c:v>100</c:v>
                </c:pt>
                <c:pt idx="125">
                  <c:v>100</c:v>
                </c:pt>
                <c:pt idx="126">
                  <c:v>100</c:v>
                </c:pt>
                <c:pt idx="127">
                  <c:v>100</c:v>
                </c:pt>
                <c:pt idx="128">
                  <c:v>100</c:v>
                </c:pt>
                <c:pt idx="129">
                  <c:v>100</c:v>
                </c:pt>
                <c:pt idx="130">
                  <c:v>100</c:v>
                </c:pt>
                <c:pt idx="131">
                  <c:v>100</c:v>
                </c:pt>
                <c:pt idx="132">
                  <c:v>100</c:v>
                </c:pt>
                <c:pt idx="133">
                  <c:v>100</c:v>
                </c:pt>
                <c:pt idx="134">
                  <c:v>100</c:v>
                </c:pt>
                <c:pt idx="135">
                  <c:v>100</c:v>
                </c:pt>
                <c:pt idx="136">
                  <c:v>100</c:v>
                </c:pt>
                <c:pt idx="137">
                  <c:v>100</c:v>
                </c:pt>
                <c:pt idx="138">
                  <c:v>100</c:v>
                </c:pt>
                <c:pt idx="139">
                  <c:v>100</c:v>
                </c:pt>
                <c:pt idx="140">
                  <c:v>100</c:v>
                </c:pt>
                <c:pt idx="141">
                  <c:v>100</c:v>
                </c:pt>
                <c:pt idx="142">
                  <c:v>100</c:v>
                </c:pt>
                <c:pt idx="143">
                  <c:v>100</c:v>
                </c:pt>
                <c:pt idx="144">
                  <c:v>100</c:v>
                </c:pt>
                <c:pt idx="145">
                  <c:v>100</c:v>
                </c:pt>
                <c:pt idx="146">
                  <c:v>100</c:v>
                </c:pt>
                <c:pt idx="147">
                  <c:v>100</c:v>
                </c:pt>
                <c:pt idx="148">
                  <c:v>100</c:v>
                </c:pt>
                <c:pt idx="149">
                  <c:v>100</c:v>
                </c:pt>
                <c:pt idx="150">
                  <c:v>100</c:v>
                </c:pt>
                <c:pt idx="151">
                  <c:v>100</c:v>
                </c:pt>
                <c:pt idx="152">
                  <c:v>100</c:v>
                </c:pt>
                <c:pt idx="153">
                  <c:v>100</c:v>
                </c:pt>
                <c:pt idx="154">
                  <c:v>100</c:v>
                </c:pt>
                <c:pt idx="155">
                  <c:v>100</c:v>
                </c:pt>
                <c:pt idx="156">
                  <c:v>100</c:v>
                </c:pt>
                <c:pt idx="157">
                  <c:v>100</c:v>
                </c:pt>
                <c:pt idx="158">
                  <c:v>100</c:v>
                </c:pt>
                <c:pt idx="159">
                  <c:v>100</c:v>
                </c:pt>
                <c:pt idx="160">
                  <c:v>100</c:v>
                </c:pt>
                <c:pt idx="161">
                  <c:v>100</c:v>
                </c:pt>
                <c:pt idx="162">
                  <c:v>100</c:v>
                </c:pt>
                <c:pt idx="163">
                  <c:v>100</c:v>
                </c:pt>
                <c:pt idx="164">
                  <c:v>100</c:v>
                </c:pt>
                <c:pt idx="165">
                  <c:v>100</c:v>
                </c:pt>
                <c:pt idx="166">
                  <c:v>100</c:v>
                </c:pt>
                <c:pt idx="167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F5-483F-B422-4E0629062509}"/>
            </c:ext>
          </c:extLst>
        </c:ser>
        <c:ser>
          <c:idx val="7"/>
          <c:order val="6"/>
          <c:tx>
            <c:strRef>
              <c:f>Sheet1!$I$1</c:f>
              <c:strCache>
                <c:ptCount val="1"/>
                <c:pt idx="0">
                  <c:v>cutoff50</c:v>
                </c:pt>
              </c:strCache>
            </c:strRef>
          </c:tx>
          <c:spPr>
            <a:solidFill>
              <a:srgbClr val="C2FFDF"/>
            </a:solidFill>
            <a:ln>
              <a:noFill/>
            </a:ln>
            <a:effectLst/>
          </c:spP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Sheet1!$I$155:$I$322</c:f>
              <c:numCache>
                <c:formatCode>General</c:formatCode>
                <c:ptCount val="168"/>
                <c:pt idx="0">
                  <c:v>50</c:v>
                </c:pt>
                <c:pt idx="1">
                  <c:v>50</c:v>
                </c:pt>
                <c:pt idx="2">
                  <c:v>50</c:v>
                </c:pt>
                <c:pt idx="3">
                  <c:v>50</c:v>
                </c:pt>
                <c:pt idx="4">
                  <c:v>50</c:v>
                </c:pt>
                <c:pt idx="5">
                  <c:v>50</c:v>
                </c:pt>
                <c:pt idx="6">
                  <c:v>50</c:v>
                </c:pt>
                <c:pt idx="7">
                  <c:v>50</c:v>
                </c:pt>
                <c:pt idx="8">
                  <c:v>50</c:v>
                </c:pt>
                <c:pt idx="9">
                  <c:v>50</c:v>
                </c:pt>
                <c:pt idx="10">
                  <c:v>50</c:v>
                </c:pt>
                <c:pt idx="11">
                  <c:v>50</c:v>
                </c:pt>
                <c:pt idx="12">
                  <c:v>50</c:v>
                </c:pt>
                <c:pt idx="13">
                  <c:v>50</c:v>
                </c:pt>
                <c:pt idx="14">
                  <c:v>50</c:v>
                </c:pt>
                <c:pt idx="15">
                  <c:v>50</c:v>
                </c:pt>
                <c:pt idx="16">
                  <c:v>50</c:v>
                </c:pt>
                <c:pt idx="17">
                  <c:v>50</c:v>
                </c:pt>
                <c:pt idx="18">
                  <c:v>50</c:v>
                </c:pt>
                <c:pt idx="19">
                  <c:v>50</c:v>
                </c:pt>
                <c:pt idx="20">
                  <c:v>50</c:v>
                </c:pt>
                <c:pt idx="21">
                  <c:v>50</c:v>
                </c:pt>
                <c:pt idx="22">
                  <c:v>50</c:v>
                </c:pt>
                <c:pt idx="23">
                  <c:v>50</c:v>
                </c:pt>
                <c:pt idx="24">
                  <c:v>50</c:v>
                </c:pt>
                <c:pt idx="25">
                  <c:v>50</c:v>
                </c:pt>
                <c:pt idx="26">
                  <c:v>50</c:v>
                </c:pt>
                <c:pt idx="27">
                  <c:v>50</c:v>
                </c:pt>
                <c:pt idx="28">
                  <c:v>50</c:v>
                </c:pt>
                <c:pt idx="29">
                  <c:v>50</c:v>
                </c:pt>
                <c:pt idx="30">
                  <c:v>50</c:v>
                </c:pt>
                <c:pt idx="31">
                  <c:v>50</c:v>
                </c:pt>
                <c:pt idx="32">
                  <c:v>50</c:v>
                </c:pt>
                <c:pt idx="33">
                  <c:v>50</c:v>
                </c:pt>
                <c:pt idx="34">
                  <c:v>50</c:v>
                </c:pt>
                <c:pt idx="35">
                  <c:v>50</c:v>
                </c:pt>
                <c:pt idx="36">
                  <c:v>50</c:v>
                </c:pt>
                <c:pt idx="37">
                  <c:v>50</c:v>
                </c:pt>
                <c:pt idx="38">
                  <c:v>50</c:v>
                </c:pt>
                <c:pt idx="39">
                  <c:v>50</c:v>
                </c:pt>
                <c:pt idx="40">
                  <c:v>50</c:v>
                </c:pt>
                <c:pt idx="41">
                  <c:v>50</c:v>
                </c:pt>
                <c:pt idx="42">
                  <c:v>50</c:v>
                </c:pt>
                <c:pt idx="43">
                  <c:v>50</c:v>
                </c:pt>
                <c:pt idx="44">
                  <c:v>50</c:v>
                </c:pt>
                <c:pt idx="45">
                  <c:v>50</c:v>
                </c:pt>
                <c:pt idx="46">
                  <c:v>50</c:v>
                </c:pt>
                <c:pt idx="47">
                  <c:v>50</c:v>
                </c:pt>
                <c:pt idx="48">
                  <c:v>50</c:v>
                </c:pt>
                <c:pt idx="49">
                  <c:v>50</c:v>
                </c:pt>
                <c:pt idx="50">
                  <c:v>50</c:v>
                </c:pt>
                <c:pt idx="51">
                  <c:v>50</c:v>
                </c:pt>
                <c:pt idx="52">
                  <c:v>50</c:v>
                </c:pt>
                <c:pt idx="53">
                  <c:v>50</c:v>
                </c:pt>
                <c:pt idx="54">
                  <c:v>50</c:v>
                </c:pt>
                <c:pt idx="55">
                  <c:v>50</c:v>
                </c:pt>
                <c:pt idx="56">
                  <c:v>50</c:v>
                </c:pt>
                <c:pt idx="57">
                  <c:v>50</c:v>
                </c:pt>
                <c:pt idx="58">
                  <c:v>50</c:v>
                </c:pt>
                <c:pt idx="59">
                  <c:v>50</c:v>
                </c:pt>
                <c:pt idx="60">
                  <c:v>50</c:v>
                </c:pt>
                <c:pt idx="61">
                  <c:v>50</c:v>
                </c:pt>
                <c:pt idx="62">
                  <c:v>50</c:v>
                </c:pt>
                <c:pt idx="63">
                  <c:v>50</c:v>
                </c:pt>
                <c:pt idx="64">
                  <c:v>50</c:v>
                </c:pt>
                <c:pt idx="65">
                  <c:v>50</c:v>
                </c:pt>
                <c:pt idx="66">
                  <c:v>50</c:v>
                </c:pt>
                <c:pt idx="67">
                  <c:v>50</c:v>
                </c:pt>
                <c:pt idx="68">
                  <c:v>50</c:v>
                </c:pt>
                <c:pt idx="69">
                  <c:v>50</c:v>
                </c:pt>
                <c:pt idx="70">
                  <c:v>50</c:v>
                </c:pt>
                <c:pt idx="71">
                  <c:v>50</c:v>
                </c:pt>
                <c:pt idx="72">
                  <c:v>50</c:v>
                </c:pt>
                <c:pt idx="73">
                  <c:v>50</c:v>
                </c:pt>
                <c:pt idx="74">
                  <c:v>50</c:v>
                </c:pt>
                <c:pt idx="75">
                  <c:v>50</c:v>
                </c:pt>
                <c:pt idx="76">
                  <c:v>50</c:v>
                </c:pt>
                <c:pt idx="77">
                  <c:v>50</c:v>
                </c:pt>
                <c:pt idx="78">
                  <c:v>50</c:v>
                </c:pt>
                <c:pt idx="79">
                  <c:v>50</c:v>
                </c:pt>
                <c:pt idx="80">
                  <c:v>50</c:v>
                </c:pt>
                <c:pt idx="81">
                  <c:v>50</c:v>
                </c:pt>
                <c:pt idx="82">
                  <c:v>50</c:v>
                </c:pt>
                <c:pt idx="83">
                  <c:v>50</c:v>
                </c:pt>
                <c:pt idx="84">
                  <c:v>50</c:v>
                </c:pt>
                <c:pt idx="85">
                  <c:v>50</c:v>
                </c:pt>
                <c:pt idx="86">
                  <c:v>50</c:v>
                </c:pt>
                <c:pt idx="87">
                  <c:v>50</c:v>
                </c:pt>
                <c:pt idx="88">
                  <c:v>50</c:v>
                </c:pt>
                <c:pt idx="89">
                  <c:v>50</c:v>
                </c:pt>
                <c:pt idx="90">
                  <c:v>50</c:v>
                </c:pt>
                <c:pt idx="91">
                  <c:v>50</c:v>
                </c:pt>
                <c:pt idx="92">
                  <c:v>50</c:v>
                </c:pt>
                <c:pt idx="93">
                  <c:v>50</c:v>
                </c:pt>
                <c:pt idx="94">
                  <c:v>50</c:v>
                </c:pt>
                <c:pt idx="95">
                  <c:v>50</c:v>
                </c:pt>
                <c:pt idx="96">
                  <c:v>50</c:v>
                </c:pt>
                <c:pt idx="97">
                  <c:v>50</c:v>
                </c:pt>
                <c:pt idx="98">
                  <c:v>50</c:v>
                </c:pt>
                <c:pt idx="99">
                  <c:v>50</c:v>
                </c:pt>
                <c:pt idx="100">
                  <c:v>50</c:v>
                </c:pt>
                <c:pt idx="101">
                  <c:v>50</c:v>
                </c:pt>
                <c:pt idx="102">
                  <c:v>50</c:v>
                </c:pt>
                <c:pt idx="103">
                  <c:v>50</c:v>
                </c:pt>
                <c:pt idx="104">
                  <c:v>50</c:v>
                </c:pt>
                <c:pt idx="105">
                  <c:v>50</c:v>
                </c:pt>
                <c:pt idx="106">
                  <c:v>50</c:v>
                </c:pt>
                <c:pt idx="107">
                  <c:v>50</c:v>
                </c:pt>
                <c:pt idx="108">
                  <c:v>50</c:v>
                </c:pt>
                <c:pt idx="109">
                  <c:v>50</c:v>
                </c:pt>
                <c:pt idx="110">
                  <c:v>50</c:v>
                </c:pt>
                <c:pt idx="111">
                  <c:v>50</c:v>
                </c:pt>
                <c:pt idx="112">
                  <c:v>50</c:v>
                </c:pt>
                <c:pt idx="113">
                  <c:v>50</c:v>
                </c:pt>
                <c:pt idx="114">
                  <c:v>50</c:v>
                </c:pt>
                <c:pt idx="115">
                  <c:v>50</c:v>
                </c:pt>
                <c:pt idx="116">
                  <c:v>50</c:v>
                </c:pt>
                <c:pt idx="117">
                  <c:v>50</c:v>
                </c:pt>
                <c:pt idx="118">
                  <c:v>50</c:v>
                </c:pt>
                <c:pt idx="119">
                  <c:v>50</c:v>
                </c:pt>
                <c:pt idx="120">
                  <c:v>50</c:v>
                </c:pt>
                <c:pt idx="121">
                  <c:v>50</c:v>
                </c:pt>
                <c:pt idx="122">
                  <c:v>50</c:v>
                </c:pt>
                <c:pt idx="123">
                  <c:v>50</c:v>
                </c:pt>
                <c:pt idx="124">
                  <c:v>50</c:v>
                </c:pt>
                <c:pt idx="125">
                  <c:v>50</c:v>
                </c:pt>
                <c:pt idx="126">
                  <c:v>50</c:v>
                </c:pt>
                <c:pt idx="127">
                  <c:v>50</c:v>
                </c:pt>
                <c:pt idx="128">
                  <c:v>50</c:v>
                </c:pt>
                <c:pt idx="129">
                  <c:v>50</c:v>
                </c:pt>
                <c:pt idx="130">
                  <c:v>50</c:v>
                </c:pt>
                <c:pt idx="131">
                  <c:v>50</c:v>
                </c:pt>
                <c:pt idx="132">
                  <c:v>50</c:v>
                </c:pt>
                <c:pt idx="133">
                  <c:v>50</c:v>
                </c:pt>
                <c:pt idx="134">
                  <c:v>50</c:v>
                </c:pt>
                <c:pt idx="135">
                  <c:v>50</c:v>
                </c:pt>
                <c:pt idx="136">
                  <c:v>50</c:v>
                </c:pt>
                <c:pt idx="137">
                  <c:v>50</c:v>
                </c:pt>
                <c:pt idx="138">
                  <c:v>50</c:v>
                </c:pt>
                <c:pt idx="139">
                  <c:v>50</c:v>
                </c:pt>
                <c:pt idx="140">
                  <c:v>50</c:v>
                </c:pt>
                <c:pt idx="141">
                  <c:v>50</c:v>
                </c:pt>
                <c:pt idx="142">
                  <c:v>50</c:v>
                </c:pt>
                <c:pt idx="143">
                  <c:v>50</c:v>
                </c:pt>
                <c:pt idx="144">
                  <c:v>50</c:v>
                </c:pt>
                <c:pt idx="145">
                  <c:v>50</c:v>
                </c:pt>
                <c:pt idx="146">
                  <c:v>50</c:v>
                </c:pt>
                <c:pt idx="147">
                  <c:v>50</c:v>
                </c:pt>
                <c:pt idx="148">
                  <c:v>50</c:v>
                </c:pt>
                <c:pt idx="149">
                  <c:v>50</c:v>
                </c:pt>
                <c:pt idx="150">
                  <c:v>50</c:v>
                </c:pt>
                <c:pt idx="151">
                  <c:v>50</c:v>
                </c:pt>
                <c:pt idx="152">
                  <c:v>50</c:v>
                </c:pt>
                <c:pt idx="153">
                  <c:v>50</c:v>
                </c:pt>
                <c:pt idx="154">
                  <c:v>50</c:v>
                </c:pt>
                <c:pt idx="155">
                  <c:v>50</c:v>
                </c:pt>
                <c:pt idx="156">
                  <c:v>50</c:v>
                </c:pt>
                <c:pt idx="157">
                  <c:v>50</c:v>
                </c:pt>
                <c:pt idx="158">
                  <c:v>50</c:v>
                </c:pt>
                <c:pt idx="159">
                  <c:v>50</c:v>
                </c:pt>
                <c:pt idx="160">
                  <c:v>50</c:v>
                </c:pt>
                <c:pt idx="161">
                  <c:v>50</c:v>
                </c:pt>
                <c:pt idx="162">
                  <c:v>50</c:v>
                </c:pt>
                <c:pt idx="163">
                  <c:v>50</c:v>
                </c:pt>
                <c:pt idx="164">
                  <c:v>50</c:v>
                </c:pt>
                <c:pt idx="165">
                  <c:v>50</c:v>
                </c:pt>
                <c:pt idx="166">
                  <c:v>50</c:v>
                </c:pt>
                <c:pt idx="167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F5-483F-B422-4E06290625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7147840"/>
        <c:axId val="419321824"/>
      </c:area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Denní počet případů</c:v>
                </c:pt>
              </c:strCache>
            </c:strRef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Sheet1!$B$155:$B$322</c:f>
              <c:numCache>
                <c:formatCode>0.0</c:formatCode>
                <c:ptCount val="168"/>
                <c:pt idx="0">
                  <c:v>445.18675485244489</c:v>
                </c:pt>
                <c:pt idx="1">
                  <c:v>444.756604652411</c:v>
                </c:pt>
                <c:pt idx="2">
                  <c:v>455.63192384022386</c:v>
                </c:pt>
                <c:pt idx="3">
                  <c:v>456.54833078812209</c:v>
                </c:pt>
                <c:pt idx="4">
                  <c:v>461.88780392332518</c:v>
                </c:pt>
                <c:pt idx="5">
                  <c:v>469.04138877171454</c:v>
                </c:pt>
                <c:pt idx="6">
                  <c:v>467.90055563249427</c:v>
                </c:pt>
                <c:pt idx="7">
                  <c:v>473.12781567203626</c:v>
                </c:pt>
                <c:pt idx="8">
                  <c:v>483.71325102939147</c:v>
                </c:pt>
                <c:pt idx="9">
                  <c:v>482.51631134234071</c:v>
                </c:pt>
                <c:pt idx="10">
                  <c:v>491.02580442996731</c:v>
                </c:pt>
                <c:pt idx="11">
                  <c:v>492.96148033011968</c:v>
                </c:pt>
                <c:pt idx="12">
                  <c:v>495.9631806390517</c:v>
                </c:pt>
                <c:pt idx="13">
                  <c:v>499.9747988089328</c:v>
                </c:pt>
                <c:pt idx="14">
                  <c:v>510.5228298010677</c:v>
                </c:pt>
                <c:pt idx="15">
                  <c:v>532.27346817669331</c:v>
                </c:pt>
                <c:pt idx="16">
                  <c:v>545.36499600381114</c:v>
                </c:pt>
                <c:pt idx="17">
                  <c:v>570.48202724926705</c:v>
                </c:pt>
                <c:pt idx="18">
                  <c:v>593.45765858585878</c:v>
                </c:pt>
                <c:pt idx="19">
                  <c:v>608.73734177836616</c:v>
                </c:pt>
                <c:pt idx="20">
                  <c:v>619.84643824880618</c:v>
                </c:pt>
                <c:pt idx="21">
                  <c:v>643.27092196804188</c:v>
                </c:pt>
                <c:pt idx="22">
                  <c:v>673.49364906607377</c:v>
                </c:pt>
                <c:pt idx="23">
                  <c:v>700.20971692469914</c:v>
                </c:pt>
                <c:pt idx="24">
                  <c:v>727.17826424856173</c:v>
                </c:pt>
                <c:pt idx="25">
                  <c:v>759.79487072069514</c:v>
                </c:pt>
                <c:pt idx="26">
                  <c:v>769.60416549972831</c:v>
                </c:pt>
                <c:pt idx="27">
                  <c:v>774.46673297837219</c:v>
                </c:pt>
                <c:pt idx="28">
                  <c:v>783.02298152252411</c:v>
                </c:pt>
                <c:pt idx="29">
                  <c:v>791.82235844060824</c:v>
                </c:pt>
                <c:pt idx="30">
                  <c:v>805.30663210253965</c:v>
                </c:pt>
                <c:pt idx="31">
                  <c:v>805.87704867214961</c:v>
                </c:pt>
                <c:pt idx="32">
                  <c:v>790.86854712748959</c:v>
                </c:pt>
                <c:pt idx="33">
                  <c:v>803.08107237192951</c:v>
                </c:pt>
                <c:pt idx="34">
                  <c:v>797.42366213235368</c:v>
                </c:pt>
                <c:pt idx="35">
                  <c:v>781.78863747025309</c:v>
                </c:pt>
                <c:pt idx="36">
                  <c:v>768.51008781703354</c:v>
                </c:pt>
                <c:pt idx="37">
                  <c:v>761.95497281216956</c:v>
                </c:pt>
                <c:pt idx="38">
                  <c:v>730.12385800966319</c:v>
                </c:pt>
                <c:pt idx="39">
                  <c:v>746.86231144576379</c:v>
                </c:pt>
                <c:pt idx="40">
                  <c:v>726.54239003981593</c:v>
                </c:pt>
                <c:pt idx="41">
                  <c:v>720.46418069151127</c:v>
                </c:pt>
                <c:pt idx="42">
                  <c:v>720.24910559149441</c:v>
                </c:pt>
                <c:pt idx="43">
                  <c:v>707.77474979051226</c:v>
                </c:pt>
                <c:pt idx="44">
                  <c:v>684.3222127973612</c:v>
                </c:pt>
                <c:pt idx="45">
                  <c:v>678.86117547519211</c:v>
                </c:pt>
                <c:pt idx="46">
                  <c:v>629.75859503219533</c:v>
                </c:pt>
                <c:pt idx="47">
                  <c:v>615.81611789631495</c:v>
                </c:pt>
                <c:pt idx="48">
                  <c:v>607.00738988692569</c:v>
                </c:pt>
                <c:pt idx="49">
                  <c:v>584.64893057646952</c:v>
                </c:pt>
                <c:pt idx="50">
                  <c:v>556.04394227421722</c:v>
                </c:pt>
                <c:pt idx="51">
                  <c:v>526.30747192404965</c:v>
                </c:pt>
                <c:pt idx="52">
                  <c:v>500.73223720464466</c:v>
                </c:pt>
                <c:pt idx="53">
                  <c:v>482.05810786839163</c:v>
                </c:pt>
                <c:pt idx="54">
                  <c:v>468.05952418468064</c:v>
                </c:pt>
                <c:pt idx="55">
                  <c:v>462.00936811029123</c:v>
                </c:pt>
                <c:pt idx="56">
                  <c:v>449.81554504846162</c:v>
                </c:pt>
                <c:pt idx="57">
                  <c:v>427.9526935771749</c:v>
                </c:pt>
                <c:pt idx="58">
                  <c:v>413.12186276731148</c:v>
                </c:pt>
                <c:pt idx="59" formatCode="General">
                  <c:v>397.158341086718</c:v>
                </c:pt>
                <c:pt idx="60" formatCode="General">
                  <c:v>360.94940120692098</c:v>
                </c:pt>
                <c:pt idx="61" formatCode="General">
                  <c:v>344.03632219209902</c:v>
                </c:pt>
                <c:pt idx="62" formatCode="General">
                  <c:v>345.72763009358101</c:v>
                </c:pt>
                <c:pt idx="63" formatCode="General">
                  <c:v>294.17544394729902</c:v>
                </c:pt>
                <c:pt idx="64" formatCode="General">
                  <c:v>265.712881141141</c:v>
                </c:pt>
                <c:pt idx="65" formatCode="General">
                  <c:v>263.71321323552098</c:v>
                </c:pt>
                <c:pt idx="66" formatCode="General">
                  <c:v>254.72405190278201</c:v>
                </c:pt>
                <c:pt idx="67" formatCode="General">
                  <c:v>263.90009808651399</c:v>
                </c:pt>
                <c:pt idx="68" formatCode="General">
                  <c:v>264.311244758697</c:v>
                </c:pt>
                <c:pt idx="69" formatCode="General">
                  <c:v>255.52765676204899</c:v>
                </c:pt>
                <c:pt idx="70" formatCode="General">
                  <c:v>278.41170676608101</c:v>
                </c:pt>
                <c:pt idx="71" formatCode="General">
                  <c:v>273.46860245733001</c:v>
                </c:pt>
                <c:pt idx="72" formatCode="General">
                  <c:v>242.29620931177999</c:v>
                </c:pt>
                <c:pt idx="73" formatCode="General">
                  <c:v>223.42083936153699</c:v>
                </c:pt>
                <c:pt idx="74" formatCode="General">
                  <c:v>208.451362797038</c:v>
                </c:pt>
                <c:pt idx="75" formatCode="General">
                  <c:v>202.25612998663601</c:v>
                </c:pt>
                <c:pt idx="76" formatCode="General">
                  <c:v>200.83580511909301</c:v>
                </c:pt>
                <c:pt idx="77" formatCode="General">
                  <c:v>195.91138929544101</c:v>
                </c:pt>
                <c:pt idx="78" formatCode="General">
                  <c:v>184.333872776455</c:v>
                </c:pt>
                <c:pt idx="79" formatCode="General">
                  <c:v>177.18552722599199</c:v>
                </c:pt>
                <c:pt idx="80" formatCode="General">
                  <c:v>171.25193320698</c:v>
                </c:pt>
                <c:pt idx="81" formatCode="General">
                  <c:v>165.495879796411</c:v>
                </c:pt>
                <c:pt idx="82" formatCode="General">
                  <c:v>163.31867128234799</c:v>
                </c:pt>
                <c:pt idx="83" formatCode="General">
                  <c:v>163.243917341951</c:v>
                </c:pt>
                <c:pt idx="84" formatCode="General">
                  <c:v>156.12360451913699</c:v>
                </c:pt>
                <c:pt idx="85" formatCode="General">
                  <c:v>150.73197656800301</c:v>
                </c:pt>
                <c:pt idx="86" formatCode="General">
                  <c:v>146.405592267527</c:v>
                </c:pt>
                <c:pt idx="87" formatCode="General">
                  <c:v>142.67723949022599</c:v>
                </c:pt>
                <c:pt idx="88" formatCode="General">
                  <c:v>138.621838223689</c:v>
                </c:pt>
                <c:pt idx="89" formatCode="General">
                  <c:v>137.34167699439001</c:v>
                </c:pt>
                <c:pt idx="90" formatCode="General">
                  <c:v>134.379552106159</c:v>
                </c:pt>
                <c:pt idx="91" formatCode="General">
                  <c:v>131.01562478829399</c:v>
                </c:pt>
                <c:pt idx="92" formatCode="General">
                  <c:v>123.31596892740301</c:v>
                </c:pt>
                <c:pt idx="93" formatCode="General">
                  <c:v>117.569259759383</c:v>
                </c:pt>
                <c:pt idx="94" formatCode="General">
                  <c:v>111.43009240428</c:v>
                </c:pt>
                <c:pt idx="95" formatCode="General">
                  <c:v>106.48698809552801</c:v>
                </c:pt>
                <c:pt idx="96" formatCode="General">
                  <c:v>102.31945591839499</c:v>
                </c:pt>
                <c:pt idx="97" formatCode="General">
                  <c:v>101.151425599692</c:v>
                </c:pt>
                <c:pt idx="98" formatCode="General">
                  <c:v>94.844061878695001</c:v>
                </c:pt>
                <c:pt idx="99" formatCode="General">
                  <c:v>88.069486030217007</c:v>
                </c:pt>
                <c:pt idx="100" formatCode="General">
                  <c:v>82.378842317495</c:v>
                </c:pt>
                <c:pt idx="101" formatCode="General">
                  <c:v>79.117701667676002</c:v>
                </c:pt>
                <c:pt idx="102" formatCode="General">
                  <c:v>73.632631291045996</c:v>
                </c:pt>
                <c:pt idx="103" formatCode="General">
                  <c:v>72.436568244694001</c:v>
                </c:pt>
                <c:pt idx="104" formatCode="General">
                  <c:v>71.259193683440998</c:v>
                </c:pt>
                <c:pt idx="105" formatCode="General">
                  <c:v>67.371988782797004</c:v>
                </c:pt>
                <c:pt idx="106" formatCode="General">
                  <c:v>62.774621448380998</c:v>
                </c:pt>
                <c:pt idx="107" formatCode="General">
                  <c:v>58.233319569263998</c:v>
                </c:pt>
                <c:pt idx="108" formatCode="General">
                  <c:v>53.140707379718002</c:v>
                </c:pt>
                <c:pt idx="109" formatCode="General">
                  <c:v>49.58989521086</c:v>
                </c:pt>
                <c:pt idx="110" formatCode="General">
                  <c:v>47.123015177759001</c:v>
                </c:pt>
                <c:pt idx="111" formatCode="General">
                  <c:v>46.553016382232002</c:v>
                </c:pt>
                <c:pt idx="112" formatCode="General">
                  <c:v>42.516303600793997</c:v>
                </c:pt>
                <c:pt idx="113" formatCode="General">
                  <c:v>37.489101109095998</c:v>
                </c:pt>
                <c:pt idx="114" formatCode="General">
                  <c:v>35.246482897185999</c:v>
                </c:pt>
                <c:pt idx="115" formatCode="General">
                  <c:v>33.639273178650001</c:v>
                </c:pt>
                <c:pt idx="116" formatCode="General">
                  <c:v>31.592884060282</c:v>
                </c:pt>
                <c:pt idx="117" formatCode="General">
                  <c:v>30.555673137273999</c:v>
                </c:pt>
                <c:pt idx="118" formatCode="General">
                  <c:v>29.770756763104998</c:v>
                </c:pt>
                <c:pt idx="119" formatCode="General">
                  <c:v>28.042071891425</c:v>
                </c:pt>
                <c:pt idx="120" formatCode="General">
                  <c:v>26.332075504843001</c:v>
                </c:pt>
                <c:pt idx="121" formatCode="General">
                  <c:v>24.575357905514</c:v>
                </c:pt>
                <c:pt idx="122" formatCode="General">
                  <c:v>23.799785773895</c:v>
                </c:pt>
                <c:pt idx="123" formatCode="General">
                  <c:v>22.557001514795001</c:v>
                </c:pt>
                <c:pt idx="124" formatCode="General">
                  <c:v>21.902904536321</c:v>
                </c:pt>
                <c:pt idx="125" formatCode="General">
                  <c:v>21.753396655526998</c:v>
                </c:pt>
                <c:pt idx="126" formatCode="General">
                  <c:v>19.725696022257999</c:v>
                </c:pt>
                <c:pt idx="127" formatCode="General">
                  <c:v>18.856681465143001</c:v>
                </c:pt>
                <c:pt idx="128" formatCode="General">
                  <c:v>17.922257210181002</c:v>
                </c:pt>
                <c:pt idx="129" formatCode="General">
                  <c:v>15.745048696117999</c:v>
                </c:pt>
                <c:pt idx="130" formatCode="General">
                  <c:v>14.43685473917</c:v>
                </c:pt>
                <c:pt idx="131" formatCode="General">
                  <c:v>13.69865957775</c:v>
                </c:pt>
                <c:pt idx="132" formatCode="General">
                  <c:v>13.184726237521</c:v>
                </c:pt>
                <c:pt idx="133" formatCode="General">
                  <c:v>12.082105616665</c:v>
                </c:pt>
                <c:pt idx="134" formatCode="General">
                  <c:v>10.428174685381</c:v>
                </c:pt>
                <c:pt idx="135" formatCode="General">
                  <c:v>9.3162098219760008</c:v>
                </c:pt>
                <c:pt idx="136" formatCode="General">
                  <c:v>9.0452267880370005</c:v>
                </c:pt>
                <c:pt idx="137" formatCode="General">
                  <c:v>8.7462110264490001</c:v>
                </c:pt>
                <c:pt idx="138" formatCode="General">
                  <c:v>8.6527686009519993</c:v>
                </c:pt>
                <c:pt idx="139" formatCode="General">
                  <c:v>8.8000000000000007</c:v>
                </c:pt>
                <c:pt idx="140" formatCode="General">
                  <c:v>8.1999999999999993</c:v>
                </c:pt>
                <c:pt idx="141" formatCode="General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4A-45E8-87A1-7BD2345AD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model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Sheet1!$C$155:$C$322</c:f>
              <c:numCache>
                <c:formatCode>General</c:formatCode>
                <c:ptCount val="16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4A-45E8-87A1-7BD2345ADB4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0,75</c:v>
                </c:pt>
              </c:strCache>
            </c:strRef>
          </c:tx>
          <c:spPr>
            <a:ln w="28575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Sheet1!$D$155:$D$322</c:f>
              <c:numCache>
                <c:formatCode>General</c:formatCode>
                <c:ptCount val="168"/>
                <c:pt idx="119" formatCode="0">
                  <c:v>28.483424115286237</c:v>
                </c:pt>
                <c:pt idx="120" formatCode="0">
                  <c:v>26.678663493405004</c:v>
                </c:pt>
                <c:pt idx="121" formatCode="0">
                  <c:v>25.004818149794943</c:v>
                </c:pt>
                <c:pt idx="122" formatCode="0">
                  <c:v>23.480590267066233</c:v>
                </c:pt>
                <c:pt idx="123" formatCode="0">
                  <c:v>22.077926571303614</c:v>
                </c:pt>
                <c:pt idx="124" formatCode="0">
                  <c:v>20.796827062507088</c:v>
                </c:pt>
                <c:pt idx="125" formatCode="0">
                  <c:v>19.618589558066489</c:v>
                </c:pt>
                <c:pt idx="126" formatCode="0">
                  <c:v>18.524511875371648</c:v>
                </c:pt>
                <c:pt idx="127" formatCode="0">
                  <c:v>17.486540740507309</c:v>
                </c:pt>
                <c:pt idx="128" formatCode="0">
                  <c:v>16.504676153473476</c:v>
                </c:pt>
                <c:pt idx="129" formatCode="0">
                  <c:v>15.588269205575234</c:v>
                </c:pt>
                <c:pt idx="130" formatCode="0">
                  <c:v>14.737319896812579</c:v>
                </c:pt>
                <c:pt idx="131" formatCode="0">
                  <c:v>13.942477135880427</c:v>
                </c:pt>
                <c:pt idx="132" formatCode="0">
                  <c:v>13.194389831473698</c:v>
                </c:pt>
                <c:pt idx="133" formatCode="0">
                  <c:v>12.502409074897471</c:v>
                </c:pt>
                <c:pt idx="134" formatCode="0">
                  <c:v>11.8384815922365</c:v>
                </c:pt>
                <c:pt idx="135" formatCode="0">
                  <c:v>11.221309566100947</c:v>
                </c:pt>
                <c:pt idx="136" formatCode="0">
                  <c:v>10.641541905185731</c:v>
                </c:pt>
                <c:pt idx="137" formatCode="0">
                  <c:v>10.099178609490853</c:v>
                </c:pt>
                <c:pt idx="138" formatCode="0">
                  <c:v>9.5942196790163106</c:v>
                </c:pt>
                <c:pt idx="139" formatCode="0">
                  <c:v>9.1266651137621047</c:v>
                </c:pt>
                <c:pt idx="140" formatCode="0">
                  <c:v>8.6778127311180651</c:v>
                </c:pt>
                <c:pt idx="141" formatCode="0">
                  <c:v>8.2663647136943652</c:v>
                </c:pt>
                <c:pt idx="142" formatCode="0">
                  <c:v>7.8736188788808317</c:v>
                </c:pt>
                <c:pt idx="143" formatCode="0">
                  <c:v>7.5089263179825503</c:v>
                </c:pt>
                <c:pt idx="144" formatCode="0">
                  <c:v>7.1722870309995219</c:v>
                </c:pt>
                <c:pt idx="145" formatCode="0">
                  <c:v>6.8449988353215776</c:v>
                </c:pt>
                <c:pt idx="146" formatCode="0">
                  <c:v>6.5364128222538023</c:v>
                </c:pt>
                <c:pt idx="147" formatCode="0">
                  <c:v>6.2465289917961941</c:v>
                </c:pt>
                <c:pt idx="148" formatCode="0">
                  <c:v>5.984698435253839</c:v>
                </c:pt>
                <c:pt idx="149" formatCode="0">
                  <c:v>5.732218970016568</c:v>
                </c:pt>
                <c:pt idx="150" formatCode="0">
                  <c:v>5.4984416873894641</c:v>
                </c:pt>
                <c:pt idx="151" formatCode="0">
                  <c:v>5.2740154960674452</c:v>
                </c:pt>
                <c:pt idx="152" formatCode="0">
                  <c:v>5.0682914873555944</c:v>
                </c:pt>
                <c:pt idx="153" formatCode="0">
                  <c:v>4.8719185699488285</c:v>
                </c:pt>
                <c:pt idx="154" formatCode="0">
                  <c:v>4.6942478351522299</c:v>
                </c:pt>
                <c:pt idx="155" formatCode="0">
                  <c:v>4.5165771003556312</c:v>
                </c:pt>
                <c:pt idx="156" formatCode="0">
                  <c:v>4.3669596394742856</c:v>
                </c:pt>
                <c:pt idx="157" formatCode="0">
                  <c:v>4.2173421785929399</c:v>
                </c:pt>
                <c:pt idx="158" formatCode="0">
                  <c:v>4.0864269003217615</c:v>
                </c:pt>
                <c:pt idx="159" formatCode="0">
                  <c:v>3.9555116220505839</c:v>
                </c:pt>
                <c:pt idx="160" formatCode="0">
                  <c:v>3.8339474350844904</c:v>
                </c:pt>
                <c:pt idx="161" formatCode="0">
                  <c:v>3.7217343394234805</c:v>
                </c:pt>
                <c:pt idx="162" formatCode="0">
                  <c:v>3.6095212437624715</c:v>
                </c:pt>
                <c:pt idx="163" formatCode="0">
                  <c:v>3.5066592394065461</c:v>
                </c:pt>
                <c:pt idx="164" formatCode="0">
                  <c:v>3.4131483263557048</c:v>
                </c:pt>
                <c:pt idx="165" formatCode="0">
                  <c:v>3.3196374133048638</c:v>
                </c:pt>
                <c:pt idx="166" formatCode="0">
                  <c:v>3.2261265002540225</c:v>
                </c:pt>
                <c:pt idx="167" formatCode="0">
                  <c:v>3.1513177698133492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14A-45E8-87A1-7BD2345ADB46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0,95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Sheet1!$F$155:$F$322</c:f>
              <c:numCache>
                <c:formatCode>General</c:formatCode>
                <c:ptCount val="168"/>
                <c:pt idx="119" formatCode="0">
                  <c:v>28.483424115286237</c:v>
                </c:pt>
                <c:pt idx="120" formatCode="0">
                  <c:v>27.015302780388033</c:v>
                </c:pt>
                <c:pt idx="121" formatCode="0">
                  <c:v>25.846416367252516</c:v>
                </c:pt>
                <c:pt idx="122" formatCode="0">
                  <c:v>24.911307236744104</c:v>
                </c:pt>
                <c:pt idx="123" formatCode="0">
                  <c:v>24.135166658422122</c:v>
                </c:pt>
                <c:pt idx="124" formatCode="0">
                  <c:v>23.546047906201821</c:v>
                </c:pt>
                <c:pt idx="125" formatCode="0">
                  <c:v>23.16265316269337</c:v>
                </c:pt>
                <c:pt idx="126" formatCode="0">
                  <c:v>22.984982427896774</c:v>
                </c:pt>
                <c:pt idx="127" formatCode="0">
                  <c:v>22.629640958303575</c:v>
                </c:pt>
                <c:pt idx="128" formatCode="0">
                  <c:v>22.218192940879877</c:v>
                </c:pt>
                <c:pt idx="129" formatCode="0">
                  <c:v>21.834798197371427</c:v>
                </c:pt>
                <c:pt idx="130" formatCode="0">
                  <c:v>21.516861092998568</c:v>
                </c:pt>
                <c:pt idx="131" formatCode="0">
                  <c:v>21.255030536456211</c:v>
                </c:pt>
                <c:pt idx="132" formatCode="0">
                  <c:v>21.002551071218942</c:v>
                </c:pt>
                <c:pt idx="133" formatCode="0">
                  <c:v>20.7313694233715</c:v>
                </c:pt>
                <c:pt idx="134" formatCode="0">
                  <c:v>20.422783410303722</c:v>
                </c:pt>
                <c:pt idx="135" formatCode="0">
                  <c:v>20.123548488541033</c:v>
                </c:pt>
                <c:pt idx="136" formatCode="0">
                  <c:v>19.843015749388506</c:v>
                </c:pt>
                <c:pt idx="137" formatCode="0">
                  <c:v>19.599887375456323</c:v>
                </c:pt>
                <c:pt idx="138" formatCode="0">
                  <c:v>19.347407910219051</c:v>
                </c:pt>
                <c:pt idx="139" formatCode="0">
                  <c:v>19.085577353676694</c:v>
                </c:pt>
                <c:pt idx="140" formatCode="0">
                  <c:v>18.823746797134341</c:v>
                </c:pt>
                <c:pt idx="141" formatCode="0">
                  <c:v>18.571267331897069</c:v>
                </c:pt>
                <c:pt idx="142" formatCode="0">
                  <c:v>18.328138957964878</c:v>
                </c:pt>
                <c:pt idx="143" formatCode="0">
                  <c:v>18.103712766642861</c:v>
                </c:pt>
                <c:pt idx="144" formatCode="0">
                  <c:v>17.879286575320844</c:v>
                </c:pt>
                <c:pt idx="145" formatCode="0">
                  <c:v>17.654860383998823</c:v>
                </c:pt>
                <c:pt idx="146" formatCode="0">
                  <c:v>17.430434192676806</c:v>
                </c:pt>
                <c:pt idx="147" formatCode="0">
                  <c:v>17.206008001354789</c:v>
                </c:pt>
                <c:pt idx="148" formatCode="0">
                  <c:v>16.990932901337853</c:v>
                </c:pt>
                <c:pt idx="149" formatCode="0">
                  <c:v>16.785208892626002</c:v>
                </c:pt>
                <c:pt idx="150" formatCode="0">
                  <c:v>16.579484883914152</c:v>
                </c:pt>
                <c:pt idx="151" formatCode="0">
                  <c:v>16.373760875202301</c:v>
                </c:pt>
                <c:pt idx="152" formatCode="0">
                  <c:v>16.16803686649045</c:v>
                </c:pt>
                <c:pt idx="153" formatCode="0">
                  <c:v>15.971663949083682</c:v>
                </c:pt>
                <c:pt idx="154" formatCode="0">
                  <c:v>15.784642122982</c:v>
                </c:pt>
                <c:pt idx="155" formatCode="0">
                  <c:v>15.597620296880317</c:v>
                </c:pt>
                <c:pt idx="156" formatCode="0">
                  <c:v>15.410598470778634</c:v>
                </c:pt>
                <c:pt idx="157" formatCode="0">
                  <c:v>15.232927735982036</c:v>
                </c:pt>
                <c:pt idx="158" formatCode="0">
                  <c:v>15.055257001185437</c:v>
                </c:pt>
                <c:pt idx="159" formatCode="0">
                  <c:v>14.886937357693922</c:v>
                </c:pt>
                <c:pt idx="160" formatCode="0">
                  <c:v>14.718617714202407</c:v>
                </c:pt>
                <c:pt idx="161" formatCode="0">
                  <c:v>14.550298070710896</c:v>
                </c:pt>
                <c:pt idx="162" formatCode="0">
                  <c:v>14.381978427219382</c:v>
                </c:pt>
                <c:pt idx="163" formatCode="0">
                  <c:v>14.22300987503295</c:v>
                </c:pt>
                <c:pt idx="164" formatCode="0">
                  <c:v>14.064041322846521</c:v>
                </c:pt>
                <c:pt idx="165" formatCode="0">
                  <c:v>13.905072770660091</c:v>
                </c:pt>
                <c:pt idx="166" formatCode="0">
                  <c:v>13.755455309778744</c:v>
                </c:pt>
                <c:pt idx="167" formatCode="0">
                  <c:v>13.605837848897398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14A-45E8-87A1-7BD2345ADB46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1,10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Sheet1!$A$155:$A$322</c:f>
              <c:numCache>
                <c:formatCode>m/d/yyyy</c:formatCode>
                <c:ptCount val="168"/>
                <c:pt idx="0">
                  <c:v>44228</c:v>
                </c:pt>
                <c:pt idx="1">
                  <c:v>44229</c:v>
                </c:pt>
                <c:pt idx="2">
                  <c:v>44230</c:v>
                </c:pt>
                <c:pt idx="3">
                  <c:v>44231</c:v>
                </c:pt>
                <c:pt idx="4">
                  <c:v>44232</c:v>
                </c:pt>
                <c:pt idx="5">
                  <c:v>44233</c:v>
                </c:pt>
                <c:pt idx="6">
                  <c:v>44234</c:v>
                </c:pt>
                <c:pt idx="7">
                  <c:v>44235</c:v>
                </c:pt>
                <c:pt idx="8">
                  <c:v>44236</c:v>
                </c:pt>
                <c:pt idx="9">
                  <c:v>44237</c:v>
                </c:pt>
                <c:pt idx="10">
                  <c:v>44238</c:v>
                </c:pt>
                <c:pt idx="11">
                  <c:v>44239</c:v>
                </c:pt>
                <c:pt idx="12">
                  <c:v>44240</c:v>
                </c:pt>
                <c:pt idx="13">
                  <c:v>44241</c:v>
                </c:pt>
                <c:pt idx="14">
                  <c:v>44242</c:v>
                </c:pt>
                <c:pt idx="15">
                  <c:v>44243</c:v>
                </c:pt>
                <c:pt idx="16">
                  <c:v>44244</c:v>
                </c:pt>
                <c:pt idx="17">
                  <c:v>44245</c:v>
                </c:pt>
                <c:pt idx="18">
                  <c:v>44246</c:v>
                </c:pt>
                <c:pt idx="19">
                  <c:v>44247</c:v>
                </c:pt>
                <c:pt idx="20">
                  <c:v>44248</c:v>
                </c:pt>
                <c:pt idx="21">
                  <c:v>44249</c:v>
                </c:pt>
                <c:pt idx="22">
                  <c:v>44250</c:v>
                </c:pt>
                <c:pt idx="23">
                  <c:v>44251</c:v>
                </c:pt>
                <c:pt idx="24">
                  <c:v>44252</c:v>
                </c:pt>
                <c:pt idx="25">
                  <c:v>44253</c:v>
                </c:pt>
                <c:pt idx="26">
                  <c:v>44254</c:v>
                </c:pt>
                <c:pt idx="27">
                  <c:v>44255</c:v>
                </c:pt>
                <c:pt idx="28">
                  <c:v>44256</c:v>
                </c:pt>
                <c:pt idx="29">
                  <c:v>44257</c:v>
                </c:pt>
                <c:pt idx="30">
                  <c:v>44258</c:v>
                </c:pt>
                <c:pt idx="31">
                  <c:v>44259</c:v>
                </c:pt>
                <c:pt idx="32">
                  <c:v>44260</c:v>
                </c:pt>
                <c:pt idx="33">
                  <c:v>44261</c:v>
                </c:pt>
                <c:pt idx="34">
                  <c:v>44262</c:v>
                </c:pt>
                <c:pt idx="35">
                  <c:v>44263</c:v>
                </c:pt>
                <c:pt idx="36">
                  <c:v>44264</c:v>
                </c:pt>
                <c:pt idx="37">
                  <c:v>44265</c:v>
                </c:pt>
                <c:pt idx="38">
                  <c:v>44266</c:v>
                </c:pt>
                <c:pt idx="39">
                  <c:v>44267</c:v>
                </c:pt>
                <c:pt idx="40">
                  <c:v>44268</c:v>
                </c:pt>
                <c:pt idx="41">
                  <c:v>44269</c:v>
                </c:pt>
                <c:pt idx="42">
                  <c:v>44270</c:v>
                </c:pt>
                <c:pt idx="43">
                  <c:v>44271</c:v>
                </c:pt>
                <c:pt idx="44">
                  <c:v>44272</c:v>
                </c:pt>
                <c:pt idx="45">
                  <c:v>44273</c:v>
                </c:pt>
                <c:pt idx="46">
                  <c:v>44274</c:v>
                </c:pt>
                <c:pt idx="47">
                  <c:v>44275</c:v>
                </c:pt>
                <c:pt idx="48">
                  <c:v>44276</c:v>
                </c:pt>
                <c:pt idx="49">
                  <c:v>44277</c:v>
                </c:pt>
                <c:pt idx="50">
                  <c:v>44278</c:v>
                </c:pt>
                <c:pt idx="51">
                  <c:v>44279</c:v>
                </c:pt>
                <c:pt idx="52">
                  <c:v>44280</c:v>
                </c:pt>
                <c:pt idx="53">
                  <c:v>44281</c:v>
                </c:pt>
                <c:pt idx="54">
                  <c:v>44282</c:v>
                </c:pt>
                <c:pt idx="55">
                  <c:v>44283</c:v>
                </c:pt>
                <c:pt idx="56">
                  <c:v>44284</c:v>
                </c:pt>
                <c:pt idx="57">
                  <c:v>44285</c:v>
                </c:pt>
                <c:pt idx="58">
                  <c:v>44286</c:v>
                </c:pt>
                <c:pt idx="59">
                  <c:v>44287</c:v>
                </c:pt>
                <c:pt idx="60">
                  <c:v>44288</c:v>
                </c:pt>
                <c:pt idx="61">
                  <c:v>44289</c:v>
                </c:pt>
                <c:pt idx="62">
                  <c:v>44290</c:v>
                </c:pt>
                <c:pt idx="63">
                  <c:v>44291</c:v>
                </c:pt>
                <c:pt idx="64">
                  <c:v>44292</c:v>
                </c:pt>
                <c:pt idx="65">
                  <c:v>44293</c:v>
                </c:pt>
                <c:pt idx="66">
                  <c:v>44294</c:v>
                </c:pt>
                <c:pt idx="67">
                  <c:v>44295</c:v>
                </c:pt>
                <c:pt idx="68">
                  <c:v>44296</c:v>
                </c:pt>
                <c:pt idx="69">
                  <c:v>44297</c:v>
                </c:pt>
                <c:pt idx="70">
                  <c:v>44298</c:v>
                </c:pt>
                <c:pt idx="71">
                  <c:v>44299</c:v>
                </c:pt>
                <c:pt idx="72">
                  <c:v>44300</c:v>
                </c:pt>
                <c:pt idx="73">
                  <c:v>44301</c:v>
                </c:pt>
                <c:pt idx="74">
                  <c:v>44302</c:v>
                </c:pt>
                <c:pt idx="75">
                  <c:v>44303</c:v>
                </c:pt>
                <c:pt idx="76">
                  <c:v>44304</c:v>
                </c:pt>
                <c:pt idx="77">
                  <c:v>44305</c:v>
                </c:pt>
                <c:pt idx="78">
                  <c:v>44306</c:v>
                </c:pt>
                <c:pt idx="79">
                  <c:v>44307</c:v>
                </c:pt>
                <c:pt idx="80">
                  <c:v>44308</c:v>
                </c:pt>
                <c:pt idx="81">
                  <c:v>44309</c:v>
                </c:pt>
                <c:pt idx="82">
                  <c:v>44310</c:v>
                </c:pt>
                <c:pt idx="83">
                  <c:v>44311</c:v>
                </c:pt>
                <c:pt idx="84">
                  <c:v>44312</c:v>
                </c:pt>
                <c:pt idx="85">
                  <c:v>44313</c:v>
                </c:pt>
                <c:pt idx="86">
                  <c:v>44314</c:v>
                </c:pt>
                <c:pt idx="87">
                  <c:v>44315</c:v>
                </c:pt>
                <c:pt idx="88">
                  <c:v>44316</c:v>
                </c:pt>
                <c:pt idx="89">
                  <c:v>44317</c:v>
                </c:pt>
                <c:pt idx="90">
                  <c:v>44318</c:v>
                </c:pt>
                <c:pt idx="91">
                  <c:v>44319</c:v>
                </c:pt>
                <c:pt idx="92">
                  <c:v>44320</c:v>
                </c:pt>
                <c:pt idx="93">
                  <c:v>44321</c:v>
                </c:pt>
                <c:pt idx="94">
                  <c:v>44322</c:v>
                </c:pt>
                <c:pt idx="95">
                  <c:v>44323</c:v>
                </c:pt>
                <c:pt idx="96">
                  <c:v>44324</c:v>
                </c:pt>
                <c:pt idx="97">
                  <c:v>44325</c:v>
                </c:pt>
                <c:pt idx="98">
                  <c:v>44326</c:v>
                </c:pt>
                <c:pt idx="99">
                  <c:v>44327</c:v>
                </c:pt>
                <c:pt idx="100">
                  <c:v>44328</c:v>
                </c:pt>
                <c:pt idx="101">
                  <c:v>44329</c:v>
                </c:pt>
                <c:pt idx="102">
                  <c:v>44330</c:v>
                </c:pt>
                <c:pt idx="103">
                  <c:v>44331</c:v>
                </c:pt>
                <c:pt idx="104">
                  <c:v>44332</c:v>
                </c:pt>
                <c:pt idx="105">
                  <c:v>44333</c:v>
                </c:pt>
                <c:pt idx="106">
                  <c:v>44334</c:v>
                </c:pt>
                <c:pt idx="107">
                  <c:v>44335</c:v>
                </c:pt>
                <c:pt idx="108">
                  <c:v>44336</c:v>
                </c:pt>
                <c:pt idx="109">
                  <c:v>44337</c:v>
                </c:pt>
                <c:pt idx="110">
                  <c:v>44338</c:v>
                </c:pt>
                <c:pt idx="111">
                  <c:v>44339</c:v>
                </c:pt>
                <c:pt idx="112">
                  <c:v>44340</c:v>
                </c:pt>
                <c:pt idx="113">
                  <c:v>44341</c:v>
                </c:pt>
                <c:pt idx="114">
                  <c:v>44342</c:v>
                </c:pt>
                <c:pt idx="115">
                  <c:v>44343</c:v>
                </c:pt>
                <c:pt idx="116">
                  <c:v>44344</c:v>
                </c:pt>
                <c:pt idx="117">
                  <c:v>44345</c:v>
                </c:pt>
                <c:pt idx="118">
                  <c:v>44346</c:v>
                </c:pt>
                <c:pt idx="119">
                  <c:v>44347</c:v>
                </c:pt>
                <c:pt idx="120">
                  <c:v>44348</c:v>
                </c:pt>
                <c:pt idx="121">
                  <c:v>44349</c:v>
                </c:pt>
                <c:pt idx="122">
                  <c:v>44350</c:v>
                </c:pt>
                <c:pt idx="123">
                  <c:v>44351</c:v>
                </c:pt>
                <c:pt idx="124">
                  <c:v>44352</c:v>
                </c:pt>
                <c:pt idx="125">
                  <c:v>44353</c:v>
                </c:pt>
                <c:pt idx="126">
                  <c:v>44354</c:v>
                </c:pt>
                <c:pt idx="127">
                  <c:v>44355</c:v>
                </c:pt>
                <c:pt idx="128">
                  <c:v>44356</c:v>
                </c:pt>
                <c:pt idx="129">
                  <c:v>44357</c:v>
                </c:pt>
                <c:pt idx="130">
                  <c:v>44358</c:v>
                </c:pt>
                <c:pt idx="131">
                  <c:v>44359</c:v>
                </c:pt>
                <c:pt idx="132">
                  <c:v>44360</c:v>
                </c:pt>
                <c:pt idx="133">
                  <c:v>44361</c:v>
                </c:pt>
                <c:pt idx="134">
                  <c:v>44362</c:v>
                </c:pt>
                <c:pt idx="135">
                  <c:v>44363</c:v>
                </c:pt>
                <c:pt idx="136">
                  <c:v>44364</c:v>
                </c:pt>
                <c:pt idx="137">
                  <c:v>44365</c:v>
                </c:pt>
                <c:pt idx="138">
                  <c:v>44366</c:v>
                </c:pt>
                <c:pt idx="139">
                  <c:v>44367</c:v>
                </c:pt>
                <c:pt idx="140">
                  <c:v>44368</c:v>
                </c:pt>
                <c:pt idx="141">
                  <c:v>44369</c:v>
                </c:pt>
                <c:pt idx="142">
                  <c:v>44370</c:v>
                </c:pt>
                <c:pt idx="143">
                  <c:v>44371</c:v>
                </c:pt>
                <c:pt idx="144">
                  <c:v>44372</c:v>
                </c:pt>
                <c:pt idx="145">
                  <c:v>44373</c:v>
                </c:pt>
                <c:pt idx="146">
                  <c:v>44374</c:v>
                </c:pt>
                <c:pt idx="147">
                  <c:v>44375</c:v>
                </c:pt>
                <c:pt idx="148">
                  <c:v>44376</c:v>
                </c:pt>
                <c:pt idx="149">
                  <c:v>44377</c:v>
                </c:pt>
                <c:pt idx="150">
                  <c:v>44378</c:v>
                </c:pt>
                <c:pt idx="151">
                  <c:v>44379</c:v>
                </c:pt>
                <c:pt idx="152">
                  <c:v>44380</c:v>
                </c:pt>
                <c:pt idx="153">
                  <c:v>44381</c:v>
                </c:pt>
                <c:pt idx="154">
                  <c:v>44382</c:v>
                </c:pt>
                <c:pt idx="155">
                  <c:v>44383</c:v>
                </c:pt>
                <c:pt idx="156">
                  <c:v>44384</c:v>
                </c:pt>
                <c:pt idx="157">
                  <c:v>44385</c:v>
                </c:pt>
                <c:pt idx="158">
                  <c:v>44386</c:v>
                </c:pt>
                <c:pt idx="159">
                  <c:v>44387</c:v>
                </c:pt>
                <c:pt idx="160">
                  <c:v>44388</c:v>
                </c:pt>
                <c:pt idx="161">
                  <c:v>44389</c:v>
                </c:pt>
                <c:pt idx="162">
                  <c:v>44390</c:v>
                </c:pt>
                <c:pt idx="163">
                  <c:v>44391</c:v>
                </c:pt>
                <c:pt idx="164">
                  <c:v>44392</c:v>
                </c:pt>
                <c:pt idx="165">
                  <c:v>44393</c:v>
                </c:pt>
                <c:pt idx="166">
                  <c:v>44394</c:v>
                </c:pt>
                <c:pt idx="167">
                  <c:v>44395</c:v>
                </c:pt>
              </c:numCache>
            </c:numRef>
          </c:cat>
          <c:val>
            <c:numRef>
              <c:f>Sheet1!$G$155:$G$322</c:f>
              <c:numCache>
                <c:formatCode>General</c:formatCode>
                <c:ptCount val="168"/>
                <c:pt idx="119" formatCode="0">
                  <c:v>28.483424115286237</c:v>
                </c:pt>
                <c:pt idx="120" formatCode="0">
                  <c:v>27.351942067371063</c:v>
                </c:pt>
                <c:pt idx="121" formatCode="0">
                  <c:v>26.697365676015167</c:v>
                </c:pt>
                <c:pt idx="122" formatCode="0">
                  <c:v>26.35137529772706</c:v>
                </c:pt>
                <c:pt idx="123" formatCode="0">
                  <c:v>26.19240674554063</c:v>
                </c:pt>
                <c:pt idx="124" formatCode="0">
                  <c:v>26.33267311511689</c:v>
                </c:pt>
                <c:pt idx="125" formatCode="0">
                  <c:v>26.828280954286345</c:v>
                </c:pt>
                <c:pt idx="126" formatCode="0">
                  <c:v>27.707283536964255</c:v>
                </c:pt>
                <c:pt idx="127" formatCode="0">
                  <c:v>28.249646832659135</c:v>
                </c:pt>
                <c:pt idx="128" formatCode="0">
                  <c:v>28.651743758777751</c:v>
                </c:pt>
                <c:pt idx="129" formatCode="0">
                  <c:v>29.091245050116708</c:v>
                </c:pt>
                <c:pt idx="130" formatCode="0">
                  <c:v>29.689714893642087</c:v>
                </c:pt>
                <c:pt idx="131" formatCode="0">
                  <c:v>30.391046741523397</c:v>
                </c:pt>
                <c:pt idx="132" formatCode="0">
                  <c:v>31.120431863319961</c:v>
                </c:pt>
                <c:pt idx="133" formatCode="0">
                  <c:v>31.784359345980935</c:v>
                </c:pt>
                <c:pt idx="134" formatCode="0">
                  <c:v>32.364127006896148</c:v>
                </c:pt>
                <c:pt idx="135" formatCode="0">
                  <c:v>32.971947941726619</c:v>
                </c:pt>
                <c:pt idx="136" formatCode="0">
                  <c:v>33.663928698302847</c:v>
                </c:pt>
                <c:pt idx="137" formatCode="0">
                  <c:v>34.421367094014656</c:v>
                </c:pt>
                <c:pt idx="138" formatCode="0">
                  <c:v>35.160103307116302</c:v>
                </c:pt>
                <c:pt idx="139" formatCode="0">
                  <c:v>35.870786246302693</c:v>
                </c:pt>
                <c:pt idx="140" formatCode="0">
                  <c:v>36.572118094183999</c:v>
                </c:pt>
                <c:pt idx="141" formatCode="0">
                  <c:v>37.282801033370397</c:v>
                </c:pt>
                <c:pt idx="142" formatCode="0">
                  <c:v>38.049590520387298</c:v>
                </c:pt>
                <c:pt idx="143" formatCode="0">
                  <c:v>38.844433281319446</c:v>
                </c:pt>
                <c:pt idx="144" formatCode="0">
                  <c:v>39.639276042251602</c:v>
                </c:pt>
                <c:pt idx="145" formatCode="0">
                  <c:v>40.424767711878665</c:v>
                </c:pt>
                <c:pt idx="146" formatCode="0">
                  <c:v>41.219610472810814</c:v>
                </c:pt>
                <c:pt idx="147" formatCode="0">
                  <c:v>42.042506507658217</c:v>
                </c:pt>
                <c:pt idx="148" formatCode="0">
                  <c:v>42.893455816420868</c:v>
                </c:pt>
                <c:pt idx="149" formatCode="0">
                  <c:v>43.763107307793696</c:v>
                </c:pt>
                <c:pt idx="150" formatCode="0">
                  <c:v>44.623407707861432</c:v>
                </c:pt>
                <c:pt idx="151" formatCode="0">
                  <c:v>45.502410290539338</c:v>
                </c:pt>
                <c:pt idx="152" formatCode="0">
                  <c:v>46.40011505582742</c:v>
                </c:pt>
                <c:pt idx="153" formatCode="0">
                  <c:v>47.316522003725666</c:v>
                </c:pt>
                <c:pt idx="154" formatCode="0">
                  <c:v>48.251631134234074</c:v>
                </c:pt>
                <c:pt idx="155" formatCode="0">
                  <c:v>49.214793538657737</c:v>
                </c:pt>
                <c:pt idx="156" formatCode="0">
                  <c:v>50.1779559430814</c:v>
                </c:pt>
                <c:pt idx="157" formatCode="0">
                  <c:v>51.169171621420318</c:v>
                </c:pt>
                <c:pt idx="158" formatCode="0">
                  <c:v>52.160387299759236</c:v>
                </c:pt>
                <c:pt idx="159" formatCode="0">
                  <c:v>53.179656252013409</c:v>
                </c:pt>
                <c:pt idx="160" formatCode="0">
                  <c:v>54.217627386877751</c:v>
                </c:pt>
                <c:pt idx="161" formatCode="0">
                  <c:v>55.264949613047165</c:v>
                </c:pt>
                <c:pt idx="162" formatCode="0">
                  <c:v>56.330974021826755</c:v>
                </c:pt>
                <c:pt idx="163" formatCode="0">
                  <c:v>57.4250517045216</c:v>
                </c:pt>
                <c:pt idx="164" formatCode="0">
                  <c:v>58.52848047852153</c:v>
                </c:pt>
                <c:pt idx="165" formatCode="0">
                  <c:v>59.659962526436701</c:v>
                </c:pt>
                <c:pt idx="166" formatCode="0">
                  <c:v>60.810146756962048</c:v>
                </c:pt>
                <c:pt idx="167" formatCode="0">
                  <c:v>61.979033170097566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14A-45E8-87A1-7BD2345AD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7147840"/>
        <c:axId val="419321824"/>
      </c:lineChart>
      <c:dateAx>
        <c:axId val="417147840"/>
        <c:scaling>
          <c:orientation val="minMax"/>
          <c:min val="44317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2"/>
        <c:majorTimeUnit val="days"/>
      </c:dateAx>
      <c:valAx>
        <c:axId val="419321824"/>
        <c:scaling>
          <c:orientation val="minMax"/>
          <c:max val="2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3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Sheet1!$A$2:$A$66</c:f>
              <c:numCache>
                <c:formatCode>m/d/yyyy</c:formatCode>
                <c:ptCount val="65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</c:numCache>
            </c:numRef>
          </c:cat>
          <c:val>
            <c:numRef>
              <c:f>Sheet1!$G$2:$G$66</c:f>
              <c:numCache>
                <c:formatCode>General</c:formatCode>
                <c:ptCount val="65"/>
                <c:pt idx="0">
                  <c:v>2454</c:v>
                </c:pt>
                <c:pt idx="1">
                  <c:v>2479</c:v>
                </c:pt>
                <c:pt idx="2">
                  <c:v>2668</c:v>
                </c:pt>
                <c:pt idx="3">
                  <c:v>2518</c:v>
                </c:pt>
                <c:pt idx="4">
                  <c:v>2344</c:v>
                </c:pt>
                <c:pt idx="5">
                  <c:v>2213</c:v>
                </c:pt>
                <c:pt idx="6">
                  <c:v>2119</c:v>
                </c:pt>
                <c:pt idx="7">
                  <c:v>1881</c:v>
                </c:pt>
                <c:pt idx="8">
                  <c:v>1862</c:v>
                </c:pt>
                <c:pt idx="9">
                  <c:v>1978</c:v>
                </c:pt>
                <c:pt idx="10">
                  <c:v>1820</c:v>
                </c:pt>
                <c:pt idx="11">
                  <c:v>1708</c:v>
                </c:pt>
                <c:pt idx="12">
                  <c:v>1610</c:v>
                </c:pt>
                <c:pt idx="13">
                  <c:v>1521</c:v>
                </c:pt>
                <c:pt idx="14">
                  <c:v>1323</c:v>
                </c:pt>
                <c:pt idx="15">
                  <c:v>1310</c:v>
                </c:pt>
                <c:pt idx="16">
                  <c:v>1390</c:v>
                </c:pt>
                <c:pt idx="17">
                  <c:v>1254</c:v>
                </c:pt>
                <c:pt idx="18">
                  <c:v>1146</c:v>
                </c:pt>
                <c:pt idx="19">
                  <c:v>1055</c:v>
                </c:pt>
                <c:pt idx="20">
                  <c:v>1008</c:v>
                </c:pt>
                <c:pt idx="21">
                  <c:v>865</c:v>
                </c:pt>
                <c:pt idx="22">
                  <c:v>846</c:v>
                </c:pt>
                <c:pt idx="23">
                  <c:v>877</c:v>
                </c:pt>
                <c:pt idx="24">
                  <c:v>787</c:v>
                </c:pt>
                <c:pt idx="25">
                  <c:v>760</c:v>
                </c:pt>
                <c:pt idx="26">
                  <c:v>668</c:v>
                </c:pt>
                <c:pt idx="27">
                  <c:v>612</c:v>
                </c:pt>
                <c:pt idx="28">
                  <c:v>513</c:v>
                </c:pt>
                <c:pt idx="29">
                  <c:v>514</c:v>
                </c:pt>
                <c:pt idx="30">
                  <c:v>552</c:v>
                </c:pt>
                <c:pt idx="31">
                  <c:v>477</c:v>
                </c:pt>
                <c:pt idx="32">
                  <c:v>441</c:v>
                </c:pt>
                <c:pt idx="33">
                  <c:v>393</c:v>
                </c:pt>
                <c:pt idx="34">
                  <c:v>364</c:v>
                </c:pt>
                <c:pt idx="35">
                  <c:v>302</c:v>
                </c:pt>
                <c:pt idx="36">
                  <c:v>300</c:v>
                </c:pt>
                <c:pt idx="37">
                  <c:v>302</c:v>
                </c:pt>
                <c:pt idx="38">
                  <c:v>282</c:v>
                </c:pt>
                <c:pt idx="39">
                  <c:v>252</c:v>
                </c:pt>
                <c:pt idx="40">
                  <c:v>230</c:v>
                </c:pt>
                <c:pt idx="41">
                  <c:v>182</c:v>
                </c:pt>
                <c:pt idx="42">
                  <c:v>155</c:v>
                </c:pt>
                <c:pt idx="43">
                  <c:v>149</c:v>
                </c:pt>
                <c:pt idx="44">
                  <c:v>165</c:v>
                </c:pt>
                <c:pt idx="45">
                  <c:v>137</c:v>
                </c:pt>
                <c:pt idx="46">
                  <c:v>115</c:v>
                </c:pt>
                <c:pt idx="47">
                  <c:v>109</c:v>
                </c:pt>
                <c:pt idx="48">
                  <c:v>95</c:v>
                </c:pt>
                <c:pt idx="49">
                  <c:v>72</c:v>
                </c:pt>
                <c:pt idx="50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DB9-4256-AE28-72A256191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V2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Sheet1!$A$2:$A$66</c:f>
              <c:numCache>
                <c:formatCode>m/d/yyyy</c:formatCode>
                <c:ptCount val="65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</c:numCache>
            </c:numRef>
          </c:cat>
          <c:val>
            <c:numRef>
              <c:f>Sheet1!$C$2:$C$66</c:f>
              <c:numCache>
                <c:formatCode>General</c:formatCode>
                <c:ptCount val="65"/>
                <c:pt idx="0">
                  <c:v>2734.9344664467917</c:v>
                </c:pt>
                <c:pt idx="1">
                  <c:v>2624.8812167631904</c:v>
                </c:pt>
                <c:pt idx="2">
                  <c:v>2517.274094599969</c:v>
                </c:pt>
                <c:pt idx="3">
                  <c:v>2412.104533954026</c:v>
                </c:pt>
                <c:pt idx="4">
                  <c:v>2309.3488252957818</c:v>
                </c:pt>
                <c:pt idx="5">
                  <c:v>2208.9687156413279</c:v>
                </c:pt>
                <c:pt idx="6">
                  <c:v>2110.9266204012165</c:v>
                </c:pt>
                <c:pt idx="7">
                  <c:v>2015.2071990681184</c:v>
                </c:pt>
                <c:pt idx="8">
                  <c:v>1921.8523125175013</c:v>
                </c:pt>
                <c:pt idx="9">
                  <c:v>1830.9350928819135</c:v>
                </c:pt>
                <c:pt idx="10">
                  <c:v>1742.5089928813661</c:v>
                </c:pt>
                <c:pt idx="11">
                  <c:v>1656.6082414704265</c:v>
                </c:pt>
                <c:pt idx="12">
                  <c:v>1573.2499808295388</c:v>
                </c:pt>
                <c:pt idx="13">
                  <c:v>1492.4374711003575</c:v>
                </c:pt>
                <c:pt idx="14">
                  <c:v>1414.1718663011311</c:v>
                </c:pt>
                <c:pt idx="15">
                  <c:v>1338.4709614377666</c:v>
                </c:pt>
                <c:pt idx="16">
                  <c:v>1265.3599902051565</c:v>
                </c:pt>
                <c:pt idx="17">
                  <c:v>1194.8445940020772</c:v>
                </c:pt>
                <c:pt idx="18">
                  <c:v>1126.9020756297914</c:v>
                </c:pt>
                <c:pt idx="19">
                  <c:v>1061.4887565356221</c:v>
                </c:pt>
                <c:pt idx="20">
                  <c:v>998.54723762312346</c:v>
                </c:pt>
                <c:pt idx="21">
                  <c:v>938.01185347435558</c:v>
                </c:pt>
                <c:pt idx="22">
                  <c:v>879.81136777563142</c:v>
                </c:pt>
                <c:pt idx="23">
                  <c:v>823.87020763276382</c:v>
                </c:pt>
                <c:pt idx="24">
                  <c:v>770.1102602391843</c:v>
                </c:pt>
                <c:pt idx="25">
                  <c:v>718.45287817928659</c:v>
                </c:pt>
                <c:pt idx="26">
                  <c:v>668.82335706730464</c:v>
                </c:pt>
                <c:pt idx="27">
                  <c:v>621.15054756613438</c:v>
                </c:pt>
                <c:pt idx="28">
                  <c:v>575.36663353554422</c:v>
                </c:pt>
                <c:pt idx="29">
                  <c:v>531.40707518999216</c:v>
                </c:pt>
                <c:pt idx="30">
                  <c:v>489.21179959943834</c:v>
                </c:pt>
                <c:pt idx="31">
                  <c:v>448.73557110813027</c:v>
                </c:pt>
                <c:pt idx="32">
                  <c:v>409.94320855181218</c:v>
                </c:pt>
                <c:pt idx="33">
                  <c:v>372.80457180829762</c:v>
                </c:pt>
                <c:pt idx="34">
                  <c:v>337.29123101039568</c:v>
                </c:pt>
                <c:pt idx="35">
                  <c:v>303.37533988109658</c:v>
                </c:pt>
                <c:pt idx="36">
                  <c:v>271.02788462357773</c:v>
                </c:pt>
                <c:pt idx="37">
                  <c:v>240.21863950742392</c:v>
                </c:pt>
                <c:pt idx="38">
                  <c:v>210.91532747268496</c:v>
                </c:pt>
                <c:pt idx="39">
                  <c:v>183.08151974925701</c:v>
                </c:pt>
                <c:pt idx="40">
                  <c:v>160.67710889134301</c:v>
                </c:pt>
                <c:pt idx="41">
                  <c:v>139.65866000480099</c:v>
                </c:pt>
                <c:pt idx="42">
                  <c:v>121.04752884732443</c:v>
                </c:pt>
                <c:pt idx="43">
                  <c:v>113.75244351802394</c:v>
                </c:pt>
                <c:pt idx="44">
                  <c:v>106.90964812700986</c:v>
                </c:pt>
                <c:pt idx="45">
                  <c:v>100.4883565781347</c:v>
                </c:pt>
                <c:pt idx="46">
                  <c:v>94.45893198630074</c:v>
                </c:pt>
                <c:pt idx="47">
                  <c:v>88.793044817080954</c:v>
                </c:pt>
                <c:pt idx="48">
                  <c:v>83.463953660539119</c:v>
                </c:pt>
                <c:pt idx="49">
                  <c:v>78.44674891649629</c:v>
                </c:pt>
                <c:pt idx="50">
                  <c:v>73.718549212266225</c:v>
                </c:pt>
                <c:pt idx="51">
                  <c:v>69.258613415935542</c:v>
                </c:pt>
                <c:pt idx="52">
                  <c:v>65.048309660283849</c:v>
                </c:pt>
                <c:pt idx="53">
                  <c:v>61.07097058344516</c:v>
                </c:pt>
                <c:pt idx="54">
                  <c:v>57.311704650637694</c:v>
                </c:pt>
                <c:pt idx="55">
                  <c:v>53.757191449170932</c:v>
                </c:pt>
                <c:pt idx="56">
                  <c:v>50.395474322809605</c:v>
                </c:pt>
                <c:pt idx="57">
                  <c:v>47.215774430776946</c:v>
                </c:pt>
                <c:pt idx="58">
                  <c:v>44.208320643607294</c:v>
                </c:pt>
                <c:pt idx="59">
                  <c:v>41.364203246543184</c:v>
                </c:pt>
                <c:pt idx="60">
                  <c:v>38.675244257610757</c:v>
                </c:pt>
                <c:pt idx="61">
                  <c:v>36.133891421050066</c:v>
                </c:pt>
                <c:pt idx="62">
                  <c:v>33.733125280676177</c:v>
                </c:pt>
                <c:pt idx="63">
                  <c:v>31.466377897333587</c:v>
                </c:pt>
                <c:pt idx="64">
                  <c:v>29.327467268711189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16-4360-A02D-44DD6057B4BC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V3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Sheet1!$A$2:$A$66</c:f>
              <c:numCache>
                <c:formatCode>m/d/yyyy</c:formatCode>
                <c:ptCount val="65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</c:numCache>
            </c:numRef>
          </c:cat>
          <c:val>
            <c:numRef>
              <c:f>Sheet1!$D$2:$D$66</c:f>
              <c:numCache>
                <c:formatCode>General</c:formatCode>
                <c:ptCount val="65"/>
                <c:pt idx="0">
                  <c:v>2734.9344664467917</c:v>
                </c:pt>
                <c:pt idx="1">
                  <c:v>2624.8812167631904</c:v>
                </c:pt>
                <c:pt idx="2">
                  <c:v>2517.274094599969</c:v>
                </c:pt>
                <c:pt idx="3">
                  <c:v>2412.104533954026</c:v>
                </c:pt>
                <c:pt idx="4">
                  <c:v>2309.3488252957818</c:v>
                </c:pt>
                <c:pt idx="5">
                  <c:v>2208.9687156413279</c:v>
                </c:pt>
                <c:pt idx="6">
                  <c:v>2110.9266204012165</c:v>
                </c:pt>
                <c:pt idx="7">
                  <c:v>2015.2071990681184</c:v>
                </c:pt>
                <c:pt idx="8">
                  <c:v>1921.8523125175013</c:v>
                </c:pt>
                <c:pt idx="9">
                  <c:v>1830.9350928819135</c:v>
                </c:pt>
                <c:pt idx="10">
                  <c:v>1742.5089928813661</c:v>
                </c:pt>
                <c:pt idx="11">
                  <c:v>1656.6082414704265</c:v>
                </c:pt>
                <c:pt idx="12">
                  <c:v>1573.2499808295388</c:v>
                </c:pt>
                <c:pt idx="13">
                  <c:v>1492.4374711003575</c:v>
                </c:pt>
                <c:pt idx="14">
                  <c:v>1414.1718663011311</c:v>
                </c:pt>
                <c:pt idx="15">
                  <c:v>1338.4709614377666</c:v>
                </c:pt>
                <c:pt idx="16">
                  <c:v>1265.3599902051565</c:v>
                </c:pt>
                <c:pt idx="17">
                  <c:v>1195.3830579124794</c:v>
                </c:pt>
                <c:pt idx="18">
                  <c:v>1128.854445425716</c:v>
                </c:pt>
                <c:pt idx="19">
                  <c:v>1065.9006600929363</c:v>
                </c:pt>
                <c:pt idx="20">
                  <c:v>1006.5513967700978</c:v>
                </c:pt>
                <c:pt idx="21">
                  <c:v>950.786899373761</c:v>
                </c:pt>
                <c:pt idx="22">
                  <c:v>898.56300686364045</c:v>
                </c:pt>
                <c:pt idx="23">
                  <c:v>849.81434841666646</c:v>
                </c:pt>
                <c:pt idx="24">
                  <c:v>804.85674833111091</c:v>
                </c:pt>
                <c:pt idx="25">
                  <c:v>763.83121049132478</c:v>
                </c:pt>
                <c:pt idx="26">
                  <c:v>726.73734952589109</c:v>
                </c:pt>
                <c:pt idx="27">
                  <c:v>693.4894493554641</c:v>
                </c:pt>
                <c:pt idx="28">
                  <c:v>663.9473152954472</c:v>
                </c:pt>
                <c:pt idx="29">
                  <c:v>637.94510216998719</c:v>
                </c:pt>
                <c:pt idx="30">
                  <c:v>615.31150907408573</c:v>
                </c:pt>
                <c:pt idx="31">
                  <c:v>595.89987946312601</c:v>
                </c:pt>
                <c:pt idx="32">
                  <c:v>579.56832830054771</c:v>
                </c:pt>
                <c:pt idx="33">
                  <c:v>566.17088036043992</c:v>
                </c:pt>
                <c:pt idx="34">
                  <c:v>555.54962212306884</c:v>
                </c:pt>
                <c:pt idx="35">
                  <c:v>547.54172563881593</c:v>
                </c:pt>
                <c:pt idx="36">
                  <c:v>541.98315828459863</c:v>
                </c:pt>
                <c:pt idx="37">
                  <c:v>538.72310085544837</c:v>
                </c:pt>
                <c:pt idx="38">
                  <c:v>537.62012055866944</c:v>
                </c:pt>
                <c:pt idx="39">
                  <c:v>538.52830558786991</c:v>
                </c:pt>
                <c:pt idx="40">
                  <c:v>541.30302446329631</c:v>
                </c:pt>
                <c:pt idx="41">
                  <c:v>545.80255696976542</c:v>
                </c:pt>
                <c:pt idx="42">
                  <c:v>551.88980847790208</c:v>
                </c:pt>
                <c:pt idx="43">
                  <c:v>559.42886052474796</c:v>
                </c:pt>
                <c:pt idx="44">
                  <c:v>568.28359655291069</c:v>
                </c:pt>
                <c:pt idx="45">
                  <c:v>578.31441203862528</c:v>
                </c:pt>
                <c:pt idx="46">
                  <c:v>589.37869750320908</c:v>
                </c:pt>
                <c:pt idx="47">
                  <c:v>601.33283352510057</c:v>
                </c:pt>
                <c:pt idx="48">
                  <c:v>614.03237256026023</c:v>
                </c:pt>
                <c:pt idx="49">
                  <c:v>627.33335172853697</c:v>
                </c:pt>
                <c:pt idx="50">
                  <c:v>641.09257883182738</c:v>
                </c:pt>
                <c:pt idx="51">
                  <c:v>655.16857681654039</c:v>
                </c:pt>
                <c:pt idx="52">
                  <c:v>669.4213264470493</c:v>
                </c:pt>
                <c:pt idx="53">
                  <c:v>683.71300702715939</c:v>
                </c:pt>
                <c:pt idx="54">
                  <c:v>697.9089823345937</c:v>
                </c:pt>
                <c:pt idx="55">
                  <c:v>711.87856567309029</c:v>
                </c:pt>
                <c:pt idx="56">
                  <c:v>725.49613346920808</c:v>
                </c:pt>
                <c:pt idx="57">
                  <c:v>738.6417072177577</c:v>
                </c:pt>
                <c:pt idx="58">
                  <c:v>751.20121981530633</c:v>
                </c:pt>
                <c:pt idx="59">
                  <c:v>763.06686267086025</c:v>
                </c:pt>
                <c:pt idx="60">
                  <c:v>774.13746544001617</c:v>
                </c:pt>
                <c:pt idx="61">
                  <c:v>784.31909672895347</c:v>
                </c:pt>
                <c:pt idx="62">
                  <c:v>793.5254072152461</c:v>
                </c:pt>
                <c:pt idx="63">
                  <c:v>801.67801088992883</c:v>
                </c:pt>
                <c:pt idx="64">
                  <c:v>808.70655314982423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216-4360-A02D-44DD6057B4BC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Sheet1!$A$2:$A$66</c:f>
              <c:numCache>
                <c:formatCode>m/d/yyyy</c:formatCode>
                <c:ptCount val="65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</c:numCache>
            </c:numRef>
          </c:cat>
          <c:val>
            <c:numRef>
              <c:f>Sheet1!$F$2:$F$66</c:f>
              <c:numCache>
                <c:formatCode>General</c:formatCode>
                <c:ptCount val="6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DB9-4256-AE28-72A256191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  <c:majorUnit val="2"/>
        <c:major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0000242690338468"/>
          <c:y val="4.6874997116449491E-2"/>
          <c:w val="0.63135654138833119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3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Sheet1!$A$2:$A$66</c:f>
              <c:numCache>
                <c:formatCode>m/d/yyyy</c:formatCode>
                <c:ptCount val="65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</c:numCache>
            </c:numRef>
          </c:cat>
          <c:val>
            <c:numRef>
              <c:f>Sheet1!$G$2:$G$66</c:f>
              <c:numCache>
                <c:formatCode>General</c:formatCode>
                <c:ptCount val="65"/>
                <c:pt idx="0">
                  <c:v>553</c:v>
                </c:pt>
                <c:pt idx="1">
                  <c:v>558</c:v>
                </c:pt>
                <c:pt idx="2">
                  <c:v>563</c:v>
                </c:pt>
                <c:pt idx="3">
                  <c:v>542</c:v>
                </c:pt>
                <c:pt idx="4">
                  <c:v>500</c:v>
                </c:pt>
                <c:pt idx="5">
                  <c:v>465</c:v>
                </c:pt>
                <c:pt idx="6">
                  <c:v>441</c:v>
                </c:pt>
                <c:pt idx="7">
                  <c:v>413</c:v>
                </c:pt>
                <c:pt idx="8">
                  <c:v>419</c:v>
                </c:pt>
                <c:pt idx="9">
                  <c:v>425</c:v>
                </c:pt>
                <c:pt idx="10">
                  <c:v>401</c:v>
                </c:pt>
                <c:pt idx="11">
                  <c:v>376</c:v>
                </c:pt>
                <c:pt idx="12">
                  <c:v>366</c:v>
                </c:pt>
                <c:pt idx="13">
                  <c:v>339</c:v>
                </c:pt>
                <c:pt idx="14">
                  <c:v>306</c:v>
                </c:pt>
                <c:pt idx="15">
                  <c:v>301</c:v>
                </c:pt>
                <c:pt idx="16">
                  <c:v>293</c:v>
                </c:pt>
                <c:pt idx="17">
                  <c:v>277</c:v>
                </c:pt>
                <c:pt idx="18">
                  <c:v>247</c:v>
                </c:pt>
                <c:pt idx="19">
                  <c:v>215</c:v>
                </c:pt>
                <c:pt idx="20">
                  <c:v>190</c:v>
                </c:pt>
                <c:pt idx="21">
                  <c:v>186</c:v>
                </c:pt>
                <c:pt idx="22">
                  <c:v>184</c:v>
                </c:pt>
                <c:pt idx="23">
                  <c:v>179</c:v>
                </c:pt>
                <c:pt idx="24">
                  <c:v>159</c:v>
                </c:pt>
                <c:pt idx="25">
                  <c:v>152</c:v>
                </c:pt>
                <c:pt idx="26">
                  <c:v>143</c:v>
                </c:pt>
                <c:pt idx="27">
                  <c:v>124</c:v>
                </c:pt>
                <c:pt idx="28">
                  <c:v>111</c:v>
                </c:pt>
                <c:pt idx="29">
                  <c:v>111</c:v>
                </c:pt>
                <c:pt idx="30">
                  <c:v>116</c:v>
                </c:pt>
                <c:pt idx="31">
                  <c:v>97</c:v>
                </c:pt>
                <c:pt idx="32">
                  <c:v>89</c:v>
                </c:pt>
                <c:pt idx="33">
                  <c:v>83</c:v>
                </c:pt>
                <c:pt idx="34">
                  <c:v>69</c:v>
                </c:pt>
                <c:pt idx="35">
                  <c:v>58</c:v>
                </c:pt>
                <c:pt idx="36">
                  <c:v>58</c:v>
                </c:pt>
                <c:pt idx="37">
                  <c:v>57</c:v>
                </c:pt>
                <c:pt idx="38">
                  <c:v>58</c:v>
                </c:pt>
                <c:pt idx="39">
                  <c:v>53</c:v>
                </c:pt>
                <c:pt idx="40">
                  <c:v>50</c:v>
                </c:pt>
                <c:pt idx="41">
                  <c:v>36</c:v>
                </c:pt>
                <c:pt idx="42">
                  <c:v>35</c:v>
                </c:pt>
                <c:pt idx="43">
                  <c:v>33</c:v>
                </c:pt>
                <c:pt idx="44">
                  <c:v>35</c:v>
                </c:pt>
                <c:pt idx="45">
                  <c:v>24</c:v>
                </c:pt>
                <c:pt idx="46">
                  <c:v>21</c:v>
                </c:pt>
                <c:pt idx="47">
                  <c:v>20</c:v>
                </c:pt>
                <c:pt idx="48">
                  <c:v>16</c:v>
                </c:pt>
                <c:pt idx="49">
                  <c:v>13</c:v>
                </c:pt>
                <c:pt idx="5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E2-42EA-A44F-23A358B5B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V2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Sheet1!$A$2:$A$66</c:f>
              <c:numCache>
                <c:formatCode>m/d/yyyy</c:formatCode>
                <c:ptCount val="65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</c:numCache>
            </c:numRef>
          </c:cat>
          <c:val>
            <c:numRef>
              <c:f>Sheet1!$C$2:$C$66</c:f>
              <c:numCache>
                <c:formatCode>General</c:formatCode>
                <c:ptCount val="65"/>
                <c:pt idx="0">
                  <c:v>597.17237083969894</c:v>
                </c:pt>
                <c:pt idx="1">
                  <c:v>574.6618578429252</c:v>
                </c:pt>
                <c:pt idx="2">
                  <c:v>552.26398231219684</c:v>
                </c:pt>
                <c:pt idx="3">
                  <c:v>531.05329582285685</c:v>
                </c:pt>
                <c:pt idx="4">
                  <c:v>510.79310230645638</c:v>
                </c:pt>
                <c:pt idx="5">
                  <c:v>488.83822592786868</c:v>
                </c:pt>
                <c:pt idx="6">
                  <c:v>467.67344128951396</c:v>
                </c:pt>
                <c:pt idx="7">
                  <c:v>448.02313842597414</c:v>
                </c:pt>
                <c:pt idx="8">
                  <c:v>428.45065129823337</c:v>
                </c:pt>
                <c:pt idx="9">
                  <c:v>408.7599528177588</c:v>
                </c:pt>
                <c:pt idx="10">
                  <c:v>389.93528291151381</c:v>
                </c:pt>
                <c:pt idx="11">
                  <c:v>370.78460213218438</c:v>
                </c:pt>
                <c:pt idx="12">
                  <c:v>351.38407397894792</c:v>
                </c:pt>
                <c:pt idx="13">
                  <c:v>333.22628202150179</c:v>
                </c:pt>
                <c:pt idx="14">
                  <c:v>315.91559031776967</c:v>
                </c:pt>
                <c:pt idx="15">
                  <c:v>299.5975726484715</c:v>
                </c:pt>
                <c:pt idx="16">
                  <c:v>283.5084740833762</c:v>
                </c:pt>
                <c:pt idx="17">
                  <c:v>268.09904699533365</c:v>
                </c:pt>
                <c:pt idx="18">
                  <c:v>253.50919820612387</c:v>
                </c:pt>
                <c:pt idx="19">
                  <c:v>238.26506366803059</c:v>
                </c:pt>
                <c:pt idx="20">
                  <c:v>223.84720689669749</c:v>
                </c:pt>
                <c:pt idx="21">
                  <c:v>210.45474675055766</c:v>
                </c:pt>
                <c:pt idx="22">
                  <c:v>197.56229786075949</c:v>
                </c:pt>
                <c:pt idx="23">
                  <c:v>184.88330054629225</c:v>
                </c:pt>
                <c:pt idx="24">
                  <c:v>173.0336194003512</c:v>
                </c:pt>
                <c:pt idx="25">
                  <c:v>161.41383267135095</c:v>
                </c:pt>
                <c:pt idx="26">
                  <c:v>149.54709542682937</c:v>
                </c:pt>
                <c:pt idx="27">
                  <c:v>138.42642850124838</c:v>
                </c:pt>
                <c:pt idx="28">
                  <c:v>127.91109823770958</c:v>
                </c:pt>
                <c:pt idx="29">
                  <c:v>117.66721012126079</c:v>
                </c:pt>
                <c:pt idx="30">
                  <c:v>107.53744634859336</c:v>
                </c:pt>
                <c:pt idx="31">
                  <c:v>98.347413158346498</c:v>
                </c:pt>
                <c:pt idx="32">
                  <c:v>89.636833530521102</c:v>
                </c:pt>
                <c:pt idx="33">
                  <c:v>80.476026490278628</c:v>
                </c:pt>
                <c:pt idx="34">
                  <c:v>72.809885109695273</c:v>
                </c:pt>
                <c:pt idx="35">
                  <c:v>65.488579633950224</c:v>
                </c:pt>
                <c:pt idx="36">
                  <c:v>58.505846955618701</c:v>
                </c:pt>
                <c:pt idx="37">
                  <c:v>51.8551623513858</c:v>
                </c:pt>
                <c:pt idx="38">
                  <c:v>45.5295582845634</c:v>
                </c:pt>
                <c:pt idx="39">
                  <c:v>39.521171003230023</c:v>
                </c:pt>
                <c:pt idx="40">
                  <c:v>33.821342652534838</c:v>
                </c:pt>
                <c:pt idx="41">
                  <c:v>30.4206970929242</c:v>
                </c:pt>
                <c:pt idx="42">
                  <c:v>26.130109110113732</c:v>
                </c:pt>
                <c:pt idx="43">
                  <c:v>24.9553444086993</c:v>
                </c:pt>
                <c:pt idx="44">
                  <c:v>23.078213963426826</c:v>
                </c:pt>
                <c:pt idx="45">
                  <c:v>21.692072086779437</c:v>
                </c:pt>
                <c:pt idx="46">
                  <c:v>20.390521167433207</c:v>
                </c:pt>
                <c:pt idx="47">
                  <c:v>19.167445807307185</c:v>
                </c:pt>
                <c:pt idx="48">
                  <c:v>18.017073431231552</c:v>
                </c:pt>
                <c:pt idx="49">
                  <c:v>16.934026890438684</c:v>
                </c:pt>
                <c:pt idx="50">
                  <c:v>15.913366862576664</c:v>
                </c:pt>
                <c:pt idx="51">
                  <c:v>14.950616031626522</c:v>
                </c:pt>
                <c:pt idx="52">
                  <c:v>14.041752401203619</c:v>
                </c:pt>
                <c:pt idx="53">
                  <c:v>13.183178045862608</c:v>
                </c:pt>
                <c:pt idx="54">
                  <c:v>12.371678381775382</c:v>
                </c:pt>
                <c:pt idx="55">
                  <c:v>11.604377977776105</c:v>
                </c:pt>
                <c:pt idx="56">
                  <c:v>10.87869579206248</c:v>
                </c:pt>
                <c:pt idx="57">
                  <c:v>10.192305033759391</c:v>
                </c:pt>
                <c:pt idx="58">
                  <c:v>9.5430964431281335</c:v>
                </c:pt>
                <c:pt idx="59">
                  <c:v>8.9291467110275065</c:v>
                </c:pt>
                <c:pt idx="60">
                  <c:v>8.3486904849276993</c:v>
                </c:pt>
                <c:pt idx="61">
                  <c:v>7.8000974856407446</c:v>
                </c:pt>
                <c:pt idx="62">
                  <c:v>7.281852447570123</c:v>
                </c:pt>
                <c:pt idx="63">
                  <c:v>6.7925375725303105</c:v>
                </c:pt>
                <c:pt idx="64">
                  <c:v>6.3308183731802892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AE2-42EA-A44F-23A358B5B2EF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V3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Sheet1!$A$2:$A$66</c:f>
              <c:numCache>
                <c:formatCode>m/d/yyyy</c:formatCode>
                <c:ptCount val="65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</c:numCache>
            </c:numRef>
          </c:cat>
          <c:val>
            <c:numRef>
              <c:f>Sheet1!$D$2:$D$66</c:f>
              <c:numCache>
                <c:formatCode>General</c:formatCode>
                <c:ptCount val="65"/>
                <c:pt idx="0">
                  <c:v>597.17237083969894</c:v>
                </c:pt>
                <c:pt idx="1">
                  <c:v>574.6618578429252</c:v>
                </c:pt>
                <c:pt idx="2">
                  <c:v>552.26398231219684</c:v>
                </c:pt>
                <c:pt idx="3">
                  <c:v>531.05329582285685</c:v>
                </c:pt>
                <c:pt idx="4">
                  <c:v>510.79310230645638</c:v>
                </c:pt>
                <c:pt idx="5">
                  <c:v>488.83822592786868</c:v>
                </c:pt>
                <c:pt idx="6">
                  <c:v>467.67344128951396</c:v>
                </c:pt>
                <c:pt idx="7">
                  <c:v>448.02313842597414</c:v>
                </c:pt>
                <c:pt idx="8">
                  <c:v>428.45065129823337</c:v>
                </c:pt>
                <c:pt idx="9">
                  <c:v>408.7599528177588</c:v>
                </c:pt>
                <c:pt idx="10">
                  <c:v>389.93528291151381</c:v>
                </c:pt>
                <c:pt idx="11">
                  <c:v>370.78460213218438</c:v>
                </c:pt>
                <c:pt idx="12">
                  <c:v>351.38407397894792</c:v>
                </c:pt>
                <c:pt idx="13">
                  <c:v>333.22628202150179</c:v>
                </c:pt>
                <c:pt idx="14">
                  <c:v>315.91559031776967</c:v>
                </c:pt>
                <c:pt idx="15">
                  <c:v>299.5975726484715</c:v>
                </c:pt>
                <c:pt idx="16">
                  <c:v>283.5084740833762</c:v>
                </c:pt>
                <c:pt idx="17">
                  <c:v>268.21986744507655</c:v>
                </c:pt>
                <c:pt idx="18">
                  <c:v>253.94840558027843</c:v>
                </c:pt>
                <c:pt idx="19">
                  <c:v>239.25537324550692</c:v>
                </c:pt>
                <c:pt idx="20">
                  <c:v>225.64152227918424</c:v>
                </c:pt>
                <c:pt idx="21">
                  <c:v>213.32098883430933</c:v>
                </c:pt>
                <c:pt idx="22">
                  <c:v>201.77299238298284</c:v>
                </c:pt>
                <c:pt idx="23">
                  <c:v>190.70538069135276</c:v>
                </c:pt>
                <c:pt idx="24">
                  <c:v>180.84069704418098</c:v>
                </c:pt>
                <c:pt idx="25">
                  <c:v>171.6089209801105</c:v>
                </c:pt>
                <c:pt idx="26">
                  <c:v>162.49650765239755</c:v>
                </c:pt>
                <c:pt idx="27">
                  <c:v>154.54750551814232</c:v>
                </c:pt>
                <c:pt idx="28">
                  <c:v>147.60367619783608</c:v>
                </c:pt>
                <c:pt idx="29">
                  <c:v>141.25747263720049</c:v>
                </c:pt>
                <c:pt idx="30">
                  <c:v>135.2564031548402</c:v>
                </c:pt>
                <c:pt idx="31">
                  <c:v>130.60077118880116</c:v>
                </c:pt>
                <c:pt idx="32">
                  <c:v>126.72650425643683</c:v>
                </c:pt>
                <c:pt idx="33">
                  <c:v>122.21733908708741</c:v>
                </c:pt>
                <c:pt idx="34">
                  <c:v>119.92456500675694</c:v>
                </c:pt>
                <c:pt idx="35">
                  <c:v>118.19592824012004</c:v>
                </c:pt>
                <c:pt idx="36">
                  <c:v>116.9960196352545</c:v>
                </c:pt>
                <c:pt idx="37">
                  <c:v>116.29228237485675</c:v>
                </c:pt>
                <c:pt idx="38">
                  <c:v>116.0541858537994</c:v>
                </c:pt>
                <c:pt idx="39">
                  <c:v>116.25023259784413</c:v>
                </c:pt>
                <c:pt idx="40">
                  <c:v>116.84920151241182</c:v>
                </c:pt>
                <c:pt idx="41">
                  <c:v>117.82049994748219</c:v>
                </c:pt>
                <c:pt idx="42">
                  <c:v>119.13453376215789</c:v>
                </c:pt>
                <c:pt idx="43">
                  <c:v>120.76196271049584</c:v>
                </c:pt>
                <c:pt idx="44">
                  <c:v>122.67340378459639</c:v>
                </c:pt>
                <c:pt idx="45">
                  <c:v>124.8387210413884</c:v>
                </c:pt>
                <c:pt idx="46">
                  <c:v>127.22712986863239</c:v>
                </c:pt>
                <c:pt idx="47">
                  <c:v>129.80762764123165</c:v>
                </c:pt>
                <c:pt idx="48">
                  <c:v>132.54903297016997</c:v>
                </c:pt>
                <c:pt idx="49">
                  <c:v>135.42026908913931</c:v>
                </c:pt>
                <c:pt idx="50">
                  <c:v>138.39042559628521</c:v>
                </c:pt>
                <c:pt idx="51">
                  <c:v>141.4289623320347</c:v>
                </c:pt>
                <c:pt idx="52">
                  <c:v>144.50565383090924</c:v>
                </c:pt>
                <c:pt idx="53">
                  <c:v>147.59074921849196</c:v>
                </c:pt>
                <c:pt idx="54">
                  <c:v>150.65518504167679</c:v>
                </c:pt>
                <c:pt idx="55">
                  <c:v>153.67075041780393</c:v>
                </c:pt>
                <c:pt idx="56">
                  <c:v>156.61032742293</c:v>
                </c:pt>
                <c:pt idx="57">
                  <c:v>159.4480167143644</c:v>
                </c:pt>
                <c:pt idx="58">
                  <c:v>162.15919502315683</c:v>
                </c:pt>
                <c:pt idx="59">
                  <c:v>164.72059008367333</c:v>
                </c:pt>
                <c:pt idx="60">
                  <c:v>167.1103626054869</c:v>
                </c:pt>
                <c:pt idx="61">
                  <c:v>169.30823594525944</c:v>
                </c:pt>
                <c:pt idx="62">
                  <c:v>171.29557017503811</c:v>
                </c:pt>
                <c:pt idx="63">
                  <c:v>173.05544437965457</c:v>
                </c:pt>
                <c:pt idx="64">
                  <c:v>174.57267135557868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AE2-42EA-A44F-23A358B5B2EF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Sheet1!$A$2:$A$66</c:f>
              <c:numCache>
                <c:formatCode>m/d/yyyy</c:formatCode>
                <c:ptCount val="65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</c:numCache>
            </c:numRef>
          </c:cat>
          <c:val>
            <c:numRef>
              <c:f>Sheet1!$F$2:$F$66</c:f>
              <c:numCache>
                <c:formatCode>General</c:formatCode>
                <c:ptCount val="6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AE2-42EA-A44F-23A358B5B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  <c:majorUnit val="2"/>
        <c:major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0000242690338468"/>
          <c:y val="4.6874997116449491E-2"/>
          <c:w val="0.63135654138833119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3"/>
          <c:tx>
            <c:strRef>
              <c:f>Sheet1!$G$1</c:f>
              <c:strCache>
                <c:ptCount val="1"/>
                <c:pt idx="0">
                  <c:v>Reálná data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Sheet1!$A$2:$A$66</c:f>
              <c:numCache>
                <c:formatCode>m/d/yyyy</c:formatCode>
                <c:ptCount val="65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</c:numCache>
            </c:numRef>
          </c:cat>
          <c:val>
            <c:numRef>
              <c:f>Sheet1!$G$2:$G$66</c:f>
              <c:numCache>
                <c:formatCode>General</c:formatCode>
                <c:ptCount val="65"/>
                <c:pt idx="0">
                  <c:v>158</c:v>
                </c:pt>
                <c:pt idx="1">
                  <c:v>147</c:v>
                </c:pt>
                <c:pt idx="2">
                  <c:v>254</c:v>
                </c:pt>
                <c:pt idx="3">
                  <c:v>171</c:v>
                </c:pt>
                <c:pt idx="4">
                  <c:v>182</c:v>
                </c:pt>
                <c:pt idx="5">
                  <c:v>170</c:v>
                </c:pt>
                <c:pt idx="6">
                  <c:v>176</c:v>
                </c:pt>
                <c:pt idx="7">
                  <c:v>92</c:v>
                </c:pt>
                <c:pt idx="8">
                  <c:v>101</c:v>
                </c:pt>
                <c:pt idx="9">
                  <c:v>175</c:v>
                </c:pt>
                <c:pt idx="10">
                  <c:v>138</c:v>
                </c:pt>
                <c:pt idx="11">
                  <c:v>139</c:v>
                </c:pt>
                <c:pt idx="12">
                  <c:v>119</c:v>
                </c:pt>
                <c:pt idx="13">
                  <c:v>104</c:v>
                </c:pt>
                <c:pt idx="14">
                  <c:v>64</c:v>
                </c:pt>
                <c:pt idx="15">
                  <c:v>65</c:v>
                </c:pt>
                <c:pt idx="16">
                  <c:v>103</c:v>
                </c:pt>
                <c:pt idx="17">
                  <c:v>80</c:v>
                </c:pt>
                <c:pt idx="18">
                  <c:v>69</c:v>
                </c:pt>
                <c:pt idx="19">
                  <c:v>68</c:v>
                </c:pt>
                <c:pt idx="20">
                  <c:v>76</c:v>
                </c:pt>
                <c:pt idx="21">
                  <c:v>35</c:v>
                </c:pt>
                <c:pt idx="22">
                  <c:v>29</c:v>
                </c:pt>
                <c:pt idx="23">
                  <c:v>57</c:v>
                </c:pt>
                <c:pt idx="24">
                  <c:v>59</c:v>
                </c:pt>
                <c:pt idx="25">
                  <c:v>61</c:v>
                </c:pt>
                <c:pt idx="26">
                  <c:v>38</c:v>
                </c:pt>
                <c:pt idx="27">
                  <c:v>40</c:v>
                </c:pt>
                <c:pt idx="28">
                  <c:v>19</c:v>
                </c:pt>
                <c:pt idx="29">
                  <c:v>27</c:v>
                </c:pt>
                <c:pt idx="30">
                  <c:v>41</c:v>
                </c:pt>
                <c:pt idx="31">
                  <c:v>28</c:v>
                </c:pt>
                <c:pt idx="32">
                  <c:v>38</c:v>
                </c:pt>
                <c:pt idx="33">
                  <c:v>20</c:v>
                </c:pt>
                <c:pt idx="34">
                  <c:v>28</c:v>
                </c:pt>
                <c:pt idx="35">
                  <c:v>16</c:v>
                </c:pt>
                <c:pt idx="36">
                  <c:v>12</c:v>
                </c:pt>
                <c:pt idx="37">
                  <c:v>14</c:v>
                </c:pt>
                <c:pt idx="38">
                  <c:v>20</c:v>
                </c:pt>
                <c:pt idx="39">
                  <c:v>15</c:v>
                </c:pt>
                <c:pt idx="40">
                  <c:v>19</c:v>
                </c:pt>
                <c:pt idx="41">
                  <c:v>10</c:v>
                </c:pt>
                <c:pt idx="42">
                  <c:v>7</c:v>
                </c:pt>
                <c:pt idx="43">
                  <c:v>5</c:v>
                </c:pt>
                <c:pt idx="44">
                  <c:v>9</c:v>
                </c:pt>
                <c:pt idx="45">
                  <c:v>8</c:v>
                </c:pt>
                <c:pt idx="46">
                  <c:v>6</c:v>
                </c:pt>
                <c:pt idx="47">
                  <c:v>21</c:v>
                </c:pt>
                <c:pt idx="48">
                  <c:v>6</c:v>
                </c:pt>
                <c:pt idx="49">
                  <c:v>7</c:v>
                </c:pt>
                <c:pt idx="5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60-4826-BB40-446926342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07093791"/>
        <c:axId val="209778303"/>
      </c:barChar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V2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Sheet1!$A$2:$A$66</c:f>
              <c:numCache>
                <c:formatCode>m/d/yyyy</c:formatCode>
                <c:ptCount val="65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</c:numCache>
            </c:numRef>
          </c:cat>
          <c:val>
            <c:numRef>
              <c:f>Sheet1!$C$2:$C$66</c:f>
              <c:numCache>
                <c:formatCode>General</c:formatCode>
                <c:ptCount val="65"/>
                <c:pt idx="0">
                  <c:v>204.88845825876342</c:v>
                </c:pt>
                <c:pt idx="1">
                  <c:v>196.34290975975455</c:v>
                </c:pt>
                <c:pt idx="2">
                  <c:v>188.0666587598389</c:v>
                </c:pt>
                <c:pt idx="3">
                  <c:v>180.02481272409204</c:v>
                </c:pt>
                <c:pt idx="4">
                  <c:v>172.19769917841768</c:v>
                </c:pt>
                <c:pt idx="5">
                  <c:v>164.56666051354841</c:v>
                </c:pt>
                <c:pt idx="6">
                  <c:v>157.12740276678232</c:v>
                </c:pt>
                <c:pt idx="7">
                  <c:v>149.89663935554563</c:v>
                </c:pt>
                <c:pt idx="8">
                  <c:v>142.92824784154072</c:v>
                </c:pt>
                <c:pt idx="9">
                  <c:v>136.25293674130808</c:v>
                </c:pt>
                <c:pt idx="10">
                  <c:v>129.85145851355628</c:v>
                </c:pt>
                <c:pt idx="11">
                  <c:v>123.7051756332512</c:v>
                </c:pt>
                <c:pt idx="12">
                  <c:v>117.79850991253625</c:v>
                </c:pt>
                <c:pt idx="13">
                  <c:v>112.11879586728173</c:v>
                </c:pt>
                <c:pt idx="14">
                  <c:v>106.663963914325</c:v>
                </c:pt>
                <c:pt idx="15">
                  <c:v>101.45146924094297</c:v>
                </c:pt>
                <c:pt idx="16">
                  <c:v>96.490828796318965</c:v>
                </c:pt>
                <c:pt idx="17">
                  <c:v>91.764299370493973</c:v>
                </c:pt>
                <c:pt idx="18">
                  <c:v>87.244280341721606</c:v>
                </c:pt>
                <c:pt idx="19">
                  <c:v>82.910026989207836</c:v>
                </c:pt>
                <c:pt idx="20">
                  <c:v>78.746805773174856</c:v>
                </c:pt>
                <c:pt idx="21">
                  <c:v>74.744046775682364</c:v>
                </c:pt>
                <c:pt idx="22">
                  <c:v>70.893572568689706</c:v>
                </c:pt>
                <c:pt idx="23">
                  <c:v>67.188202619348885</c:v>
                </c:pt>
                <c:pt idx="24">
                  <c:v>63.621352210146142</c:v>
                </c:pt>
                <c:pt idx="25">
                  <c:v>60.18717988798744</c:v>
                </c:pt>
                <c:pt idx="26">
                  <c:v>56.884065439371625</c:v>
                </c:pt>
                <c:pt idx="27">
                  <c:v>53.709972973098047</c:v>
                </c:pt>
                <c:pt idx="28">
                  <c:v>50.662486589106265</c:v>
                </c:pt>
                <c:pt idx="29">
                  <c:v>47.739171142602572</c:v>
                </c:pt>
                <c:pt idx="30">
                  <c:v>44.939013241004432</c:v>
                </c:pt>
                <c:pt idx="31">
                  <c:v>42.271329460840207</c:v>
                </c:pt>
                <c:pt idx="32">
                  <c:v>39.74072020870517</c:v>
                </c:pt>
                <c:pt idx="33">
                  <c:v>37.347123361978447</c:v>
                </c:pt>
                <c:pt idx="34">
                  <c:v>35.087708429578925</c:v>
                </c:pt>
                <c:pt idx="35">
                  <c:v>32.959169816516805</c:v>
                </c:pt>
                <c:pt idx="36">
                  <c:v>30.957024218543665</c:v>
                </c:pt>
                <c:pt idx="37">
                  <c:v>29.077149988414021</c:v>
                </c:pt>
                <c:pt idx="38">
                  <c:v>27.314582168037305</c:v>
                </c:pt>
                <c:pt idx="39">
                  <c:v>25.662116727093235</c:v>
                </c:pt>
                <c:pt idx="40">
                  <c:v>24.112844018352916</c:v>
                </c:pt>
                <c:pt idx="41">
                  <c:v>22.660188348585507</c:v>
                </c:pt>
                <c:pt idx="42">
                  <c:v>21.297797585255466</c:v>
                </c:pt>
                <c:pt idx="43">
                  <c:v>20.019496838736814</c:v>
                </c:pt>
                <c:pt idx="44">
                  <c:v>18.819321336079156</c:v>
                </c:pt>
                <c:pt idx="45">
                  <c:v>17.691552469477756</c:v>
                </c:pt>
                <c:pt idx="46">
                  <c:v>16.630763756751548</c:v>
                </c:pt>
                <c:pt idx="47">
                  <c:v>15.63191041603568</c:v>
                </c:pt>
                <c:pt idx="48">
                  <c:v>14.690405682194978</c:v>
                </c:pt>
                <c:pt idx="49">
                  <c:v>13.802116592036327</c:v>
                </c:pt>
                <c:pt idx="50">
                  <c:v>12.963352765247691</c:v>
                </c:pt>
                <c:pt idx="51">
                  <c:v>12.170827960420866</c:v>
                </c:pt>
                <c:pt idx="52">
                  <c:v>11.421606660383986</c:v>
                </c:pt>
                <c:pt idx="53">
                  <c:v>10.713066605356289</c:v>
                </c:pt>
                <c:pt idx="54">
                  <c:v>10.042850659228861</c:v>
                </c:pt>
                <c:pt idx="55">
                  <c:v>9.4088395637809299</c:v>
                </c:pt>
                <c:pt idx="56">
                  <c:v>8.8091108340595383</c:v>
                </c:pt>
                <c:pt idx="57">
                  <c:v>8.2419067683513276</c:v>
                </c:pt>
                <c:pt idx="58">
                  <c:v>7.705612818186637</c:v>
                </c:pt>
                <c:pt idx="59">
                  <c:v>7.1987332621647511</c:v>
                </c:pt>
                <c:pt idx="60">
                  <c:v>6.7198805748485029</c:v>
                </c:pt>
                <c:pt idx="61">
                  <c:v>6.2677579974988475</c:v>
                </c:pt>
                <c:pt idx="62">
                  <c:v>5.8411406279774383</c:v>
                </c:pt>
                <c:pt idx="63">
                  <c:v>5.4388654348440468</c:v>
                </c:pt>
                <c:pt idx="64">
                  <c:v>5.0598226335423533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D60-4826-BB40-44692634279D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V3</c:v>
                </c:pt>
              </c:strCache>
            </c:strRef>
          </c:tx>
          <c:spPr>
            <a:ln w="28575" cap="rnd">
              <a:solidFill>
                <a:srgbClr val="FF99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Sheet1!$A$2:$A$66</c:f>
              <c:numCache>
                <c:formatCode>m/d/yyyy</c:formatCode>
                <c:ptCount val="65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</c:numCache>
            </c:numRef>
          </c:cat>
          <c:val>
            <c:numRef>
              <c:f>Sheet1!$D$2:$D$66</c:f>
              <c:numCache>
                <c:formatCode>General</c:formatCode>
                <c:ptCount val="65"/>
                <c:pt idx="0">
                  <c:v>204.88845825876342</c:v>
                </c:pt>
                <c:pt idx="1">
                  <c:v>196.34290975975455</c:v>
                </c:pt>
                <c:pt idx="2">
                  <c:v>188.0666587598389</c:v>
                </c:pt>
                <c:pt idx="3">
                  <c:v>180.02481272409204</c:v>
                </c:pt>
                <c:pt idx="4">
                  <c:v>172.19769917841768</c:v>
                </c:pt>
                <c:pt idx="5">
                  <c:v>164.56666051354841</c:v>
                </c:pt>
                <c:pt idx="6">
                  <c:v>157.12740276678232</c:v>
                </c:pt>
                <c:pt idx="7">
                  <c:v>149.89663935554563</c:v>
                </c:pt>
                <c:pt idx="8">
                  <c:v>142.92824784154072</c:v>
                </c:pt>
                <c:pt idx="9">
                  <c:v>136.25293674130808</c:v>
                </c:pt>
                <c:pt idx="10">
                  <c:v>129.85145851355628</c:v>
                </c:pt>
                <c:pt idx="11">
                  <c:v>123.7051756332512</c:v>
                </c:pt>
                <c:pt idx="12">
                  <c:v>117.79850991253625</c:v>
                </c:pt>
                <c:pt idx="13">
                  <c:v>112.11879586728173</c:v>
                </c:pt>
                <c:pt idx="14">
                  <c:v>106.663963914325</c:v>
                </c:pt>
                <c:pt idx="15">
                  <c:v>101.45146924094297</c:v>
                </c:pt>
                <c:pt idx="16">
                  <c:v>96.490828796318965</c:v>
                </c:pt>
                <c:pt idx="17">
                  <c:v>92.306037068192381</c:v>
                </c:pt>
                <c:pt idx="18">
                  <c:v>88.683650358230807</c:v>
                </c:pt>
                <c:pt idx="19">
                  <c:v>85.458515409758547</c:v>
                </c:pt>
                <c:pt idx="20">
                  <c:v>82.550836899783462</c:v>
                </c:pt>
                <c:pt idx="21">
                  <c:v>79.92236190722906</c:v>
                </c:pt>
                <c:pt idx="22">
                  <c:v>77.556106533942511</c:v>
                </c:pt>
                <c:pt idx="23">
                  <c:v>75.435848832654301</c:v>
                </c:pt>
                <c:pt idx="24">
                  <c:v>73.948098398657748</c:v>
                </c:pt>
                <c:pt idx="25">
                  <c:v>72.929688504780643</c:v>
                </c:pt>
                <c:pt idx="26">
                  <c:v>72.253042124386411</c:v>
                </c:pt>
                <c:pt idx="27">
                  <c:v>71.845054059871472</c:v>
                </c:pt>
                <c:pt idx="28">
                  <c:v>71.662402275047498</c:v>
                </c:pt>
                <c:pt idx="29">
                  <c:v>71.678087801556103</c:v>
                </c:pt>
                <c:pt idx="30">
                  <c:v>71.876055669563357</c:v>
                </c:pt>
                <c:pt idx="31">
                  <c:v>72.269643774809083</c:v>
                </c:pt>
                <c:pt idx="32">
                  <c:v>72.852734074607724</c:v>
                </c:pt>
                <c:pt idx="33">
                  <c:v>73.609239689976675</c:v>
                </c:pt>
                <c:pt idx="34">
                  <c:v>74.516499349992955</c:v>
                </c:pt>
                <c:pt idx="35">
                  <c:v>75.559992034861352</c:v>
                </c:pt>
                <c:pt idx="36">
                  <c:v>76.724169890338089</c:v>
                </c:pt>
                <c:pt idx="37">
                  <c:v>78.005196846439503</c:v>
                </c:pt>
                <c:pt idx="38">
                  <c:v>79.397631039697444</c:v>
                </c:pt>
                <c:pt idx="39">
                  <c:v>80.882116320484784</c:v>
                </c:pt>
                <c:pt idx="40">
                  <c:v>82.44332872304949</c:v>
                </c:pt>
                <c:pt idx="41">
                  <c:v>84.067768611217616</c:v>
                </c:pt>
                <c:pt idx="42">
                  <c:v>85.743467635300476</c:v>
                </c:pt>
                <c:pt idx="43">
                  <c:v>87.457388050243026</c:v>
                </c:pt>
                <c:pt idx="44">
                  <c:v>89.196577015449293</c:v>
                </c:pt>
                <c:pt idx="45">
                  <c:v>90.946597163623665</c:v>
                </c:pt>
                <c:pt idx="46">
                  <c:v>92.692060128378216</c:v>
                </c:pt>
                <c:pt idx="47">
                  <c:v>94.417832547740545</c:v>
                </c:pt>
                <c:pt idx="48">
                  <c:v>96.109004128986271</c:v>
                </c:pt>
                <c:pt idx="49">
                  <c:v>97.751566107006511</c:v>
                </c:pt>
                <c:pt idx="50">
                  <c:v>99.331859422265552</c:v>
                </c:pt>
                <c:pt idx="51">
                  <c:v>100.83742387325037</c:v>
                </c:pt>
                <c:pt idx="52">
                  <c:v>102.25661100243451</c:v>
                </c:pt>
                <c:pt idx="53">
                  <c:v>103.57850506628165</c:v>
                </c:pt>
                <c:pt idx="54">
                  <c:v>104.79311760549899</c:v>
                </c:pt>
                <c:pt idx="55">
                  <c:v>105.89122261878219</c:v>
                </c:pt>
                <c:pt idx="56">
                  <c:v>106.86458553341799</c:v>
                </c:pt>
                <c:pt idx="57">
                  <c:v>107.70590321917553</c:v>
                </c:pt>
                <c:pt idx="58">
                  <c:v>108.40880243934225</c:v>
                </c:pt>
                <c:pt idx="59">
                  <c:v>108.96781311067753</c:v>
                </c:pt>
                <c:pt idx="60">
                  <c:v>109.37841376010329</c:v>
                </c:pt>
                <c:pt idx="61">
                  <c:v>109.63701983974897</c:v>
                </c:pt>
                <c:pt idx="62">
                  <c:v>109.74096503236797</c:v>
                </c:pt>
                <c:pt idx="63">
                  <c:v>109.68848832155345</c:v>
                </c:pt>
                <c:pt idx="64">
                  <c:v>109.47871622248203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D60-4826-BB40-44692634279D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Sheet1!$A$2:$A$66</c:f>
              <c:numCache>
                <c:formatCode>m/d/yyyy</c:formatCode>
                <c:ptCount val="65"/>
                <c:pt idx="0">
                  <c:v>44317</c:v>
                </c:pt>
                <c:pt idx="1">
                  <c:v>44318</c:v>
                </c:pt>
                <c:pt idx="2">
                  <c:v>44319</c:v>
                </c:pt>
                <c:pt idx="3">
                  <c:v>44320</c:v>
                </c:pt>
                <c:pt idx="4">
                  <c:v>44321</c:v>
                </c:pt>
                <c:pt idx="5">
                  <c:v>44322</c:v>
                </c:pt>
                <c:pt idx="6">
                  <c:v>44323</c:v>
                </c:pt>
                <c:pt idx="7">
                  <c:v>44324</c:v>
                </c:pt>
                <c:pt idx="8">
                  <c:v>44325</c:v>
                </c:pt>
                <c:pt idx="9">
                  <c:v>44326</c:v>
                </c:pt>
                <c:pt idx="10">
                  <c:v>44327</c:v>
                </c:pt>
                <c:pt idx="11">
                  <c:v>44328</c:v>
                </c:pt>
                <c:pt idx="12">
                  <c:v>44329</c:v>
                </c:pt>
                <c:pt idx="13">
                  <c:v>44330</c:v>
                </c:pt>
                <c:pt idx="14">
                  <c:v>44331</c:v>
                </c:pt>
                <c:pt idx="15">
                  <c:v>44332</c:v>
                </c:pt>
                <c:pt idx="16">
                  <c:v>44333</c:v>
                </c:pt>
                <c:pt idx="17">
                  <c:v>44334</c:v>
                </c:pt>
                <c:pt idx="18">
                  <c:v>44335</c:v>
                </c:pt>
                <c:pt idx="19">
                  <c:v>44336</c:v>
                </c:pt>
                <c:pt idx="20">
                  <c:v>44337</c:v>
                </c:pt>
                <c:pt idx="21">
                  <c:v>44338</c:v>
                </c:pt>
                <c:pt idx="22">
                  <c:v>44339</c:v>
                </c:pt>
                <c:pt idx="23">
                  <c:v>44340</c:v>
                </c:pt>
                <c:pt idx="24">
                  <c:v>44341</c:v>
                </c:pt>
                <c:pt idx="25">
                  <c:v>44342</c:v>
                </c:pt>
                <c:pt idx="26">
                  <c:v>44343</c:v>
                </c:pt>
                <c:pt idx="27">
                  <c:v>44344</c:v>
                </c:pt>
                <c:pt idx="28">
                  <c:v>44345</c:v>
                </c:pt>
                <c:pt idx="29">
                  <c:v>44346</c:v>
                </c:pt>
                <c:pt idx="30">
                  <c:v>44347</c:v>
                </c:pt>
                <c:pt idx="31">
                  <c:v>44348</c:v>
                </c:pt>
                <c:pt idx="32">
                  <c:v>44349</c:v>
                </c:pt>
                <c:pt idx="33">
                  <c:v>44350</c:v>
                </c:pt>
                <c:pt idx="34">
                  <c:v>44351</c:v>
                </c:pt>
                <c:pt idx="35">
                  <c:v>44352</c:v>
                </c:pt>
                <c:pt idx="36">
                  <c:v>44353</c:v>
                </c:pt>
                <c:pt idx="37">
                  <c:v>44354</c:v>
                </c:pt>
                <c:pt idx="38">
                  <c:v>44355</c:v>
                </c:pt>
                <c:pt idx="39">
                  <c:v>44356</c:v>
                </c:pt>
                <c:pt idx="40">
                  <c:v>44357</c:v>
                </c:pt>
                <c:pt idx="41">
                  <c:v>44358</c:v>
                </c:pt>
                <c:pt idx="42">
                  <c:v>44359</c:v>
                </c:pt>
                <c:pt idx="43">
                  <c:v>44360</c:v>
                </c:pt>
                <c:pt idx="44">
                  <c:v>44361</c:v>
                </c:pt>
                <c:pt idx="45">
                  <c:v>44362</c:v>
                </c:pt>
                <c:pt idx="46">
                  <c:v>44363</c:v>
                </c:pt>
                <c:pt idx="47">
                  <c:v>44364</c:v>
                </c:pt>
                <c:pt idx="48">
                  <c:v>44365</c:v>
                </c:pt>
                <c:pt idx="49">
                  <c:v>44366</c:v>
                </c:pt>
                <c:pt idx="50">
                  <c:v>44367</c:v>
                </c:pt>
                <c:pt idx="51">
                  <c:v>44368</c:v>
                </c:pt>
                <c:pt idx="52">
                  <c:v>44369</c:v>
                </c:pt>
                <c:pt idx="53">
                  <c:v>44370</c:v>
                </c:pt>
                <c:pt idx="54">
                  <c:v>44371</c:v>
                </c:pt>
                <c:pt idx="55">
                  <c:v>44372</c:v>
                </c:pt>
                <c:pt idx="56">
                  <c:v>44373</c:v>
                </c:pt>
                <c:pt idx="57">
                  <c:v>44374</c:v>
                </c:pt>
                <c:pt idx="58">
                  <c:v>44375</c:v>
                </c:pt>
                <c:pt idx="59">
                  <c:v>44376</c:v>
                </c:pt>
                <c:pt idx="60">
                  <c:v>44377</c:v>
                </c:pt>
                <c:pt idx="61">
                  <c:v>44378</c:v>
                </c:pt>
                <c:pt idx="62">
                  <c:v>44379</c:v>
                </c:pt>
                <c:pt idx="63">
                  <c:v>44380</c:v>
                </c:pt>
                <c:pt idx="64">
                  <c:v>44381</c:v>
                </c:pt>
              </c:numCache>
            </c:numRef>
          </c:cat>
          <c:val>
            <c:numRef>
              <c:f>Sheet1!$F$2:$F$66</c:f>
              <c:numCache>
                <c:formatCode>General</c:formatCode>
                <c:ptCount val="6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D60-4826-BB40-446926342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093791"/>
        <c:axId val="209778303"/>
      </c:lineChart>
      <c:dateAx>
        <c:axId val="207093791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9778303"/>
        <c:crosses val="autoZero"/>
        <c:auto val="1"/>
        <c:lblOffset val="100"/>
        <c:baseTimeUnit val="days"/>
        <c:majorUnit val="2"/>
        <c:majorTimeUnit val="days"/>
      </c:dateAx>
      <c:valAx>
        <c:axId val="209778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2070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0000242690338468"/>
          <c:y val="4.6874997116449491E-2"/>
          <c:w val="0.63135654138833119"/>
          <c:h val="4.5085258053318276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78605280974949E-2"/>
          <c:y val="2.9171253341720396E-2"/>
          <c:w val="0.91251364292647907"/>
          <c:h val="0.90319114640666776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Procenta 2 davka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List1!$A$2:$A$102</c:f>
              <c:numCache>
                <c:formatCode>General</c:formatCode>
                <c:ptCount val="1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</c:numCache>
            </c:numRef>
          </c:cat>
          <c:val>
            <c:numRef>
              <c:f>List1!$B$2:$B$102</c:f>
              <c:numCache>
                <c:formatCode>0.00%</c:formatCode>
                <c:ptCount val="101"/>
                <c:pt idx="0">
                  <c:v>1.2871295152622574E-5</c:v>
                </c:pt>
                <c:pt idx="1">
                  <c:v>3.4323453740326863E-5</c:v>
                </c:pt>
                <c:pt idx="2">
                  <c:v>4.5287890351820166E-5</c:v>
                </c:pt>
                <c:pt idx="3">
                  <c:v>4.9578322069361027E-5</c:v>
                </c:pt>
                <c:pt idx="4">
                  <c:v>5.9589329410289697E-5</c:v>
                </c:pt>
                <c:pt idx="5">
                  <c:v>7.8181200186300075E-5</c:v>
                </c:pt>
                <c:pt idx="6">
                  <c:v>8.9145636797793385E-5</c:v>
                </c:pt>
                <c:pt idx="7">
                  <c:v>9.8679929503439734E-5</c:v>
                </c:pt>
                <c:pt idx="8">
                  <c:v>8.7238778256664118E-5</c:v>
                </c:pt>
                <c:pt idx="9">
                  <c:v>6.6263334304242138E-5</c:v>
                </c:pt>
                <c:pt idx="10">
                  <c:v>5.1008465975207981E-5</c:v>
                </c:pt>
                <c:pt idx="11">
                  <c:v>5.2915324516337248E-5</c:v>
                </c:pt>
                <c:pt idx="12">
                  <c:v>3.718374155202077E-5</c:v>
                </c:pt>
                <c:pt idx="13">
                  <c:v>4.4811175716537852E-5</c:v>
                </c:pt>
                <c:pt idx="14">
                  <c:v>4.0997458634279311E-5</c:v>
                </c:pt>
                <c:pt idx="15">
                  <c:v>3.4323453740326863E-5</c:v>
                </c:pt>
                <c:pt idx="16">
                  <c:v>2.526587566996283E-5</c:v>
                </c:pt>
                <c:pt idx="17">
                  <c:v>1.9068585411292702E-5</c:v>
                </c:pt>
                <c:pt idx="18">
                  <c:v>2.9079592752221371E-5</c:v>
                </c:pt>
                <c:pt idx="19">
                  <c:v>2.526587566996283E-5</c:v>
                </c:pt>
                <c:pt idx="20">
                  <c:v>2.3835731764115877E-5</c:v>
                </c:pt>
                <c:pt idx="21">
                  <c:v>2.1928873222986606E-5</c:v>
                </c:pt>
                <c:pt idx="22">
                  <c:v>1.9068585411292702E-5</c:v>
                </c:pt>
                <c:pt idx="23">
                  <c:v>1.6685012234881115E-5</c:v>
                </c:pt>
                <c:pt idx="24">
                  <c:v>2.0022014681857339E-5</c:v>
                </c:pt>
                <c:pt idx="25">
                  <c:v>1.3824724423187209E-5</c:v>
                </c:pt>
                <c:pt idx="26">
                  <c:v>1.6685012234881115E-5</c:v>
                </c:pt>
                <c:pt idx="27">
                  <c:v>2.1452158587704289E-5</c:v>
                </c:pt>
                <c:pt idx="28">
                  <c:v>1.8115156140728068E-5</c:v>
                </c:pt>
                <c:pt idx="29">
                  <c:v>1.6208297599598798E-5</c:v>
                </c:pt>
                <c:pt idx="30">
                  <c:v>1.7638441505445748E-5</c:v>
                </c:pt>
                <c:pt idx="31">
                  <c:v>1.6208297599598798E-5</c:v>
                </c:pt>
                <c:pt idx="32">
                  <c:v>2.2405587858268926E-5</c:v>
                </c:pt>
                <c:pt idx="33">
                  <c:v>1.8591870776010385E-5</c:v>
                </c:pt>
                <c:pt idx="34">
                  <c:v>1.4778153693751844E-5</c:v>
                </c:pt>
                <c:pt idx="35">
                  <c:v>1.6685012234881115E-5</c:v>
                </c:pt>
                <c:pt idx="36">
                  <c:v>1.8115156140728068E-5</c:v>
                </c:pt>
                <c:pt idx="37">
                  <c:v>1.7638441505445748E-5</c:v>
                </c:pt>
                <c:pt idx="38">
                  <c:v>1.0487721976210986E-5</c:v>
                </c:pt>
                <c:pt idx="39">
                  <c:v>1.7638441505445748E-5</c:v>
                </c:pt>
                <c:pt idx="40">
                  <c:v>1.4301439058469527E-5</c:v>
                </c:pt>
                <c:pt idx="41">
                  <c:v>1.8591870776010385E-5</c:v>
                </c:pt>
                <c:pt idx="42">
                  <c:v>1.8591870776010385E-5</c:v>
                </c:pt>
                <c:pt idx="43">
                  <c:v>1.4778153693751844E-5</c:v>
                </c:pt>
                <c:pt idx="44">
                  <c:v>1.3348009787904892E-5</c:v>
                </c:pt>
                <c:pt idx="45">
                  <c:v>1.3824724423187209E-5</c:v>
                </c:pt>
                <c:pt idx="46">
                  <c:v>1.3348009787904892E-5</c:v>
                </c:pt>
                <c:pt idx="47">
                  <c:v>1.0487721976210986E-5</c:v>
                </c:pt>
                <c:pt idx="48">
                  <c:v>1.7638441505445748E-5</c:v>
                </c:pt>
                <c:pt idx="49">
                  <c:v>1.1917865882057938E-5</c:v>
                </c:pt>
                <c:pt idx="50">
                  <c:v>9.0575780703640342E-6</c:v>
                </c:pt>
                <c:pt idx="51">
                  <c:v>1.0964436611493303E-5</c:v>
                </c:pt>
                <c:pt idx="52">
                  <c:v>9.0575780703640342E-6</c:v>
                </c:pt>
                <c:pt idx="53">
                  <c:v>7.1507195292347637E-6</c:v>
                </c:pt>
                <c:pt idx="54">
                  <c:v>1.1917865882057938E-5</c:v>
                </c:pt>
                <c:pt idx="55">
                  <c:v>1.1917865882057938E-5</c:v>
                </c:pt>
                <c:pt idx="56">
                  <c:v>1.0011007340928669E-5</c:v>
                </c:pt>
                <c:pt idx="57">
                  <c:v>7.1507195292347637E-6</c:v>
                </c:pt>
                <c:pt idx="58">
                  <c:v>9.534292705646351E-6</c:v>
                </c:pt>
                <c:pt idx="59">
                  <c:v>5.2438609881054931E-6</c:v>
                </c:pt>
                <c:pt idx="60">
                  <c:v>8.1041487997993989E-6</c:v>
                </c:pt>
                <c:pt idx="61">
                  <c:v>8.1041487997993989E-6</c:v>
                </c:pt>
                <c:pt idx="62">
                  <c:v>1.0964436611493303E-5</c:v>
                </c:pt>
                <c:pt idx="63">
                  <c:v>8.1041487997993989E-6</c:v>
                </c:pt>
                <c:pt idx="64">
                  <c:v>4.7671463528231755E-6</c:v>
                </c:pt>
                <c:pt idx="65">
                  <c:v>4.7671463528231755E-6</c:v>
                </c:pt>
                <c:pt idx="66">
                  <c:v>8.1041487997993989E-6</c:v>
                </c:pt>
                <c:pt idx="67">
                  <c:v>1.0487721976210986E-5</c:v>
                </c:pt>
                <c:pt idx="68">
                  <c:v>3.8137170822585406E-6</c:v>
                </c:pt>
                <c:pt idx="69">
                  <c:v>5.7205756233878108E-6</c:v>
                </c:pt>
                <c:pt idx="70">
                  <c:v>6.674004893952446E-6</c:v>
                </c:pt>
                <c:pt idx="71">
                  <c:v>8.5808634350817157E-6</c:v>
                </c:pt>
                <c:pt idx="72">
                  <c:v>7.1507195292347637E-6</c:v>
                </c:pt>
                <c:pt idx="73">
                  <c:v>1.9068585411292703E-6</c:v>
                </c:pt>
                <c:pt idx="74">
                  <c:v>4.2904317175408579E-6</c:v>
                </c:pt>
                <c:pt idx="75">
                  <c:v>3.8137170822585406E-6</c:v>
                </c:pt>
                <c:pt idx="76">
                  <c:v>4.7671463528231755E-6</c:v>
                </c:pt>
                <c:pt idx="77">
                  <c:v>4.7671463528231755E-6</c:v>
                </c:pt>
                <c:pt idx="78">
                  <c:v>4.7671463528231755E-6</c:v>
                </c:pt>
                <c:pt idx="79">
                  <c:v>4.7671463528231755E-6</c:v>
                </c:pt>
                <c:pt idx="80">
                  <c:v>6.1972902586701284E-6</c:v>
                </c:pt>
                <c:pt idx="81">
                  <c:v>4.7671463528231755E-6</c:v>
                </c:pt>
                <c:pt idx="82">
                  <c:v>3.337002446976223E-6</c:v>
                </c:pt>
                <c:pt idx="83">
                  <c:v>8.1041487997993989E-6</c:v>
                </c:pt>
                <c:pt idx="84">
                  <c:v>5.2438609881054931E-6</c:v>
                </c:pt>
                <c:pt idx="85">
                  <c:v>3.8137170822585406E-6</c:v>
                </c:pt>
                <c:pt idx="86">
                  <c:v>4.2904317175408579E-6</c:v>
                </c:pt>
                <c:pt idx="87">
                  <c:v>2.8602878116939054E-6</c:v>
                </c:pt>
                <c:pt idx="88">
                  <c:v>1.9068585411292703E-6</c:v>
                </c:pt>
                <c:pt idx="89">
                  <c:v>2.8602878116939054E-6</c:v>
                </c:pt>
                <c:pt idx="90">
                  <c:v>2.3835731764115877E-6</c:v>
                </c:pt>
                <c:pt idx="91">
                  <c:v>5.2438609881054931E-6</c:v>
                </c:pt>
                <c:pt idx="92">
                  <c:v>1.4301439058469527E-6</c:v>
                </c:pt>
                <c:pt idx="93">
                  <c:v>2.8602878116939054E-6</c:v>
                </c:pt>
                <c:pt idx="94">
                  <c:v>2.3835731764115877E-6</c:v>
                </c:pt>
                <c:pt idx="95">
                  <c:v>2.3835731764115877E-6</c:v>
                </c:pt>
                <c:pt idx="96">
                  <c:v>1.9068585411292703E-6</c:v>
                </c:pt>
                <c:pt idx="97">
                  <c:v>2.8602878116939054E-6</c:v>
                </c:pt>
                <c:pt idx="98">
                  <c:v>3.8137170822585406E-6</c:v>
                </c:pt>
                <c:pt idx="99">
                  <c:v>3.337002446976223E-6</c:v>
                </c:pt>
                <c:pt idx="100">
                  <c:v>1.4301439058469527E-6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73-4F7D-AE92-AD9DA4598EC6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Procenta 1 davka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List1!$A$2:$A$102</c:f>
              <c:numCache>
                <c:formatCode>General</c:formatCode>
                <c:ptCount val="1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</c:numCache>
            </c:numRef>
          </c:cat>
          <c:val>
            <c:numRef>
              <c:f>List1!$C$2:$C$102</c:f>
              <c:numCache>
                <c:formatCode>0.00%</c:formatCode>
                <c:ptCount val="101"/>
                <c:pt idx="0">
                  <c:v>2.2685437245599025E-5</c:v>
                </c:pt>
                <c:pt idx="1">
                  <c:v>6.1979855331725908E-5</c:v>
                </c:pt>
                <c:pt idx="2">
                  <c:v>1.1464247750900936E-4</c:v>
                </c:pt>
                <c:pt idx="3">
                  <c:v>1.5636747815716472E-4</c:v>
                </c:pt>
                <c:pt idx="4">
                  <c:v>2.357665085167613E-4</c:v>
                </c:pt>
                <c:pt idx="5">
                  <c:v>3.4190194705867105E-4</c:v>
                </c:pt>
                <c:pt idx="6">
                  <c:v>4.2454175416763889E-4</c:v>
                </c:pt>
                <c:pt idx="7">
                  <c:v>5.0434588162090693E-4</c:v>
                </c:pt>
                <c:pt idx="8">
                  <c:v>4.9624393974747867E-4</c:v>
                </c:pt>
                <c:pt idx="9">
                  <c:v>4.6424126934743721E-4</c:v>
                </c:pt>
                <c:pt idx="10">
                  <c:v>4.4682209431956652E-4</c:v>
                </c:pt>
                <c:pt idx="11">
                  <c:v>4.9138277462342178E-4</c:v>
                </c:pt>
                <c:pt idx="12">
                  <c:v>4.3223859894739569E-4</c:v>
                </c:pt>
                <c:pt idx="13">
                  <c:v>4.5613932747400895E-4</c:v>
                </c:pt>
                <c:pt idx="14">
                  <c:v>4.6464636644110861E-4</c:v>
                </c:pt>
                <c:pt idx="15">
                  <c:v>3.2893884006118584E-4</c:v>
                </c:pt>
                <c:pt idx="16">
                  <c:v>3.0139223769152991E-4</c:v>
                </c:pt>
                <c:pt idx="17">
                  <c:v>2.6776917891680276E-4</c:v>
                </c:pt>
                <c:pt idx="18">
                  <c:v>2.5278058645096058E-4</c:v>
                </c:pt>
                <c:pt idx="19">
                  <c:v>2.7182014985351689E-4</c:v>
                </c:pt>
                <c:pt idx="20">
                  <c:v>2.9369539291177312E-4</c:v>
                </c:pt>
                <c:pt idx="21">
                  <c:v>2.3374102304840423E-4</c:v>
                </c:pt>
                <c:pt idx="22">
                  <c:v>1.6892548806097846E-4</c:v>
                </c:pt>
                <c:pt idx="23">
                  <c:v>1.3651772056726556E-4</c:v>
                </c:pt>
                <c:pt idx="24">
                  <c:v>1.2476990485079463E-4</c:v>
                </c:pt>
                <c:pt idx="25">
                  <c:v>1.1666796297736641E-4</c:v>
                </c:pt>
                <c:pt idx="26">
                  <c:v>1.267953903191517E-4</c:v>
                </c:pt>
                <c:pt idx="27">
                  <c:v>1.0856602110393819E-4</c:v>
                </c:pt>
                <c:pt idx="28">
                  <c:v>1.0613543854190972E-4</c:v>
                </c:pt>
                <c:pt idx="29">
                  <c:v>7.0486894298825548E-5</c:v>
                </c:pt>
                <c:pt idx="30">
                  <c:v>5.3067719270954861E-5</c:v>
                </c:pt>
                <c:pt idx="31">
                  <c:v>6.1169661144383079E-5</c:v>
                </c:pt>
                <c:pt idx="32">
                  <c:v>5.7523787301340385E-5</c:v>
                </c:pt>
                <c:pt idx="33">
                  <c:v>4.1725000648155349E-5</c:v>
                </c:pt>
                <c:pt idx="34">
                  <c:v>4.1319903554483941E-5</c:v>
                </c:pt>
                <c:pt idx="35">
                  <c:v>4.4965777397526636E-5</c:v>
                </c:pt>
                <c:pt idx="36">
                  <c:v>3.1597573306370072E-5</c:v>
                </c:pt>
                <c:pt idx="37">
                  <c:v>2.5116019807627491E-5</c:v>
                </c:pt>
                <c:pt idx="38">
                  <c:v>1.9849757589899149E-5</c:v>
                </c:pt>
                <c:pt idx="39">
                  <c:v>3.078737911902725E-5</c:v>
                </c:pt>
                <c:pt idx="40">
                  <c:v>2.5521116901298905E-5</c:v>
                </c:pt>
                <c:pt idx="41">
                  <c:v>2.3090534339270436E-5</c:v>
                </c:pt>
                <c:pt idx="42">
                  <c:v>2.8761893650670192E-5</c:v>
                </c:pt>
                <c:pt idx="43">
                  <c:v>1.4178398278499391E-5</c:v>
                </c:pt>
                <c:pt idx="44">
                  <c:v>1.9444660496227734E-5</c:v>
                </c:pt>
                <c:pt idx="45">
                  <c:v>1.2558009903813745E-5</c:v>
                </c:pt>
                <c:pt idx="46">
                  <c:v>1.2558009903813745E-5</c:v>
                </c:pt>
                <c:pt idx="47">
                  <c:v>1.4583495372170802E-5</c:v>
                </c:pt>
                <c:pt idx="48">
                  <c:v>1.6203883746856447E-5</c:v>
                </c:pt>
                <c:pt idx="49">
                  <c:v>1.8634466308884912E-5</c:v>
                </c:pt>
                <c:pt idx="50">
                  <c:v>1.4988592465842213E-5</c:v>
                </c:pt>
                <c:pt idx="51">
                  <c:v>9.3172331544424562E-6</c:v>
                </c:pt>
                <c:pt idx="52">
                  <c:v>1.1747815716470923E-5</c:v>
                </c:pt>
                <c:pt idx="53">
                  <c:v>5.6713593113997563E-6</c:v>
                </c:pt>
                <c:pt idx="54">
                  <c:v>8.9121360607710453E-6</c:v>
                </c:pt>
                <c:pt idx="55">
                  <c:v>1.2963106997485158E-5</c:v>
                </c:pt>
                <c:pt idx="56">
                  <c:v>1.1747815716470923E-5</c:v>
                </c:pt>
                <c:pt idx="57">
                  <c:v>9.7223302481138672E-6</c:v>
                </c:pt>
                <c:pt idx="58">
                  <c:v>1.6203883746856447E-6</c:v>
                </c:pt>
                <c:pt idx="59">
                  <c:v>6.0764564050711672E-6</c:v>
                </c:pt>
                <c:pt idx="60">
                  <c:v>9.7223302481138672E-6</c:v>
                </c:pt>
                <c:pt idx="61">
                  <c:v>6.481553498742579E-6</c:v>
                </c:pt>
                <c:pt idx="62">
                  <c:v>6.481553498742579E-6</c:v>
                </c:pt>
                <c:pt idx="63">
                  <c:v>7.6968447797568126E-6</c:v>
                </c:pt>
                <c:pt idx="64">
                  <c:v>6.8866505924139899E-6</c:v>
                </c:pt>
                <c:pt idx="65">
                  <c:v>6.0764564050711672E-6</c:v>
                </c:pt>
                <c:pt idx="66">
                  <c:v>4.4560680303855227E-6</c:v>
                </c:pt>
                <c:pt idx="67">
                  <c:v>5.2662622177283454E-6</c:v>
                </c:pt>
                <c:pt idx="68">
                  <c:v>2.4305825620284668E-6</c:v>
                </c:pt>
                <c:pt idx="69">
                  <c:v>3.6458738430427004E-6</c:v>
                </c:pt>
                <c:pt idx="70">
                  <c:v>6.0764564050711672E-6</c:v>
                </c:pt>
                <c:pt idx="71">
                  <c:v>2.8356796556998781E-6</c:v>
                </c:pt>
                <c:pt idx="72">
                  <c:v>2.8356796556998781E-6</c:v>
                </c:pt>
                <c:pt idx="73">
                  <c:v>2.0254854683570559E-6</c:v>
                </c:pt>
                <c:pt idx="74">
                  <c:v>1.2152912810142334E-6</c:v>
                </c:pt>
                <c:pt idx="75">
                  <c:v>2.0254854683570559E-6</c:v>
                </c:pt>
                <c:pt idx="76">
                  <c:v>3.2407767493712895E-6</c:v>
                </c:pt>
                <c:pt idx="77">
                  <c:v>1.6203883746856447E-6</c:v>
                </c:pt>
                <c:pt idx="78">
                  <c:v>2.8356796556998781E-6</c:v>
                </c:pt>
                <c:pt idx="79">
                  <c:v>2.0254854683570559E-6</c:v>
                </c:pt>
                <c:pt idx="80">
                  <c:v>2.0254854683570559E-6</c:v>
                </c:pt>
                <c:pt idx="81">
                  <c:v>2.8356796556998781E-6</c:v>
                </c:pt>
                <c:pt idx="82">
                  <c:v>2.0254854683570559E-6</c:v>
                </c:pt>
                <c:pt idx="83">
                  <c:v>2.0254854683570559E-6</c:v>
                </c:pt>
                <c:pt idx="84">
                  <c:v>4.4560680303855227E-6</c:v>
                </c:pt>
                <c:pt idx="85">
                  <c:v>1.2152912810142334E-6</c:v>
                </c:pt>
                <c:pt idx="86">
                  <c:v>8.1019418734282237E-7</c:v>
                </c:pt>
                <c:pt idx="87">
                  <c:v>1.2152912810142334E-6</c:v>
                </c:pt>
                <c:pt idx="88">
                  <c:v>0</c:v>
                </c:pt>
                <c:pt idx="89">
                  <c:v>1.6203883746856447E-6</c:v>
                </c:pt>
                <c:pt idx="90">
                  <c:v>1.2152912810142334E-6</c:v>
                </c:pt>
                <c:pt idx="91">
                  <c:v>4.0509709367141118E-7</c:v>
                </c:pt>
                <c:pt idx="92">
                  <c:v>4.0509709367141118E-7</c:v>
                </c:pt>
                <c:pt idx="93">
                  <c:v>0</c:v>
                </c:pt>
                <c:pt idx="94">
                  <c:v>4.0509709367141118E-7</c:v>
                </c:pt>
                <c:pt idx="95">
                  <c:v>1.6203883746856447E-6</c:v>
                </c:pt>
                <c:pt idx="96">
                  <c:v>1.2152912810142334E-6</c:v>
                </c:pt>
                <c:pt idx="97">
                  <c:v>4.0509709367141118E-7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B73-4F7D-AE92-AD9DA4598E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6870383"/>
        <c:axId val="1680393071"/>
      </c:lineChart>
      <c:catAx>
        <c:axId val="15268703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80393071"/>
        <c:crosses val="autoZero"/>
        <c:auto val="1"/>
        <c:lblAlgn val="ctr"/>
        <c:lblOffset val="100"/>
        <c:tickLblSkip val="7"/>
        <c:tickMarkSkip val="7"/>
        <c:noMultiLvlLbl val="0"/>
      </c:catAx>
      <c:valAx>
        <c:axId val="1680393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%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2687038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4.691280497940653E-2"/>
                  <c:y val="-8.9243512370193817E-2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1-1CFE-413A-BD75-2190FD42981C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23.02 - 01.03</c:v>
                </c:pt>
                <c:pt idx="1">
                  <c:v>02.03 - 08.03</c:v>
                </c:pt>
                <c:pt idx="2">
                  <c:v>09.03 - 15.03</c:v>
                </c:pt>
                <c:pt idx="3">
                  <c:v>16.03 - 22.03</c:v>
                </c:pt>
                <c:pt idx="4">
                  <c:v>23.03 - 29.03</c:v>
                </c:pt>
                <c:pt idx="5">
                  <c:v>30.03 - 05.04</c:v>
                </c:pt>
                <c:pt idx="6">
                  <c:v>06.04 - 12.04</c:v>
                </c:pt>
                <c:pt idx="7">
                  <c:v>13.04 - 19.04</c:v>
                </c:pt>
                <c:pt idx="8">
                  <c:v>20.04 - 26.04</c:v>
                </c:pt>
                <c:pt idx="9">
                  <c:v>27.04 - 03.05</c:v>
                </c:pt>
                <c:pt idx="10">
                  <c:v>04.05 - 10.05</c:v>
                </c:pt>
                <c:pt idx="11">
                  <c:v>11.05 - 17.05</c:v>
                </c:pt>
                <c:pt idx="12">
                  <c:v>18.05 - 24.05</c:v>
                </c:pt>
                <c:pt idx="13">
                  <c:v>25.05 - 31.05</c:v>
                </c:pt>
                <c:pt idx="14">
                  <c:v>01.06 - 07.06</c:v>
                </c:pt>
                <c:pt idx="15">
                  <c:v>08.06 - 14.06</c:v>
                </c:pt>
                <c:pt idx="16">
                  <c:v>15.06 - 21.06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20.498866213151</c:v>
                </c:pt>
                <c:pt idx="1">
                  <c:v>19.577464788732001</c:v>
                </c:pt>
                <c:pt idx="2">
                  <c:v>24.373259052923999</c:v>
                </c:pt>
                <c:pt idx="3">
                  <c:v>23.720136518771</c:v>
                </c:pt>
                <c:pt idx="4">
                  <c:v>21.413721413720999</c:v>
                </c:pt>
                <c:pt idx="5">
                  <c:v>18.768768768767998</c:v>
                </c:pt>
                <c:pt idx="6">
                  <c:v>18.867924528301</c:v>
                </c:pt>
                <c:pt idx="7">
                  <c:v>18.715083798881999</c:v>
                </c:pt>
                <c:pt idx="8">
                  <c:v>13.291139240506</c:v>
                </c:pt>
                <c:pt idx="9">
                  <c:v>11.182108626198</c:v>
                </c:pt>
                <c:pt idx="10">
                  <c:v>10.138888888887999</c:v>
                </c:pt>
                <c:pt idx="11">
                  <c:v>6.0734463276830004</c:v>
                </c:pt>
                <c:pt idx="12">
                  <c:v>2.7456647398839999</c:v>
                </c:pt>
                <c:pt idx="13">
                  <c:v>1.7543859649119999</c:v>
                </c:pt>
                <c:pt idx="14">
                  <c:v>1.993865030674</c:v>
                </c:pt>
                <c:pt idx="15">
                  <c:v>0.56710775047200002</c:v>
                </c:pt>
                <c:pt idx="16">
                  <c:v>1.141552511415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86-4857-841A-55D66F44B6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4.3003404564455852E-2"/>
                  <c:y val="-0.18788107867409221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F5DC-4226-9A77-4315FCD6D276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22.02 - 28.02</c:v>
                </c:pt>
                <c:pt idx="1">
                  <c:v>01.03 - 07.03</c:v>
                </c:pt>
                <c:pt idx="2">
                  <c:v>08.03 - 14.03</c:v>
                </c:pt>
                <c:pt idx="3">
                  <c:v>15.03 - 21.03</c:v>
                </c:pt>
                <c:pt idx="4">
                  <c:v>22.03 - 28.03</c:v>
                </c:pt>
                <c:pt idx="5">
                  <c:v>29.03 - 04.04</c:v>
                </c:pt>
                <c:pt idx="6">
                  <c:v>05.04 - 11.04</c:v>
                </c:pt>
                <c:pt idx="7">
                  <c:v>12.04 - 18.04</c:v>
                </c:pt>
                <c:pt idx="8">
                  <c:v>19.04 - 25.04</c:v>
                </c:pt>
                <c:pt idx="9">
                  <c:v>26.04 - 02.05</c:v>
                </c:pt>
                <c:pt idx="10">
                  <c:v>03.05 - 09.05</c:v>
                </c:pt>
                <c:pt idx="11">
                  <c:v>10.05 - 16.05</c:v>
                </c:pt>
                <c:pt idx="12">
                  <c:v>17.05 - 23.05</c:v>
                </c:pt>
                <c:pt idx="13">
                  <c:v>24.05 - 30.05</c:v>
                </c:pt>
                <c:pt idx="14">
                  <c:v>31.05 - 06.06</c:v>
                </c:pt>
                <c:pt idx="15">
                  <c:v>07.06 - 13.06</c:v>
                </c:pt>
                <c:pt idx="16">
                  <c:v>14.06 - 20.06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19.302454327366</c:v>
                </c:pt>
                <c:pt idx="1">
                  <c:v>21.769557610597001</c:v>
                </c:pt>
                <c:pt idx="2">
                  <c:v>27.358916478554999</c:v>
                </c:pt>
                <c:pt idx="3">
                  <c:v>26.836672738312</c:v>
                </c:pt>
                <c:pt idx="4">
                  <c:v>24.806746310611</c:v>
                </c:pt>
                <c:pt idx="5">
                  <c:v>20.563847429519001</c:v>
                </c:pt>
                <c:pt idx="6">
                  <c:v>20.765550239233999</c:v>
                </c:pt>
                <c:pt idx="7">
                  <c:v>17.575322812050999</c:v>
                </c:pt>
                <c:pt idx="8">
                  <c:v>13.091922005571</c:v>
                </c:pt>
                <c:pt idx="9">
                  <c:v>8.8056206088989999</c:v>
                </c:pt>
                <c:pt idx="10">
                  <c:v>8.5119412124919993</c:v>
                </c:pt>
                <c:pt idx="11">
                  <c:v>4.8533872598579997</c:v>
                </c:pt>
                <c:pt idx="12">
                  <c:v>1.975825197582</c:v>
                </c:pt>
                <c:pt idx="13">
                  <c:v>0.82467929138600005</c:v>
                </c:pt>
                <c:pt idx="14">
                  <c:v>0.48795844482900003</c:v>
                </c:pt>
                <c:pt idx="15">
                  <c:v>0.202303143479</c:v>
                </c:pt>
                <c:pt idx="16">
                  <c:v>0.29890401859799998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DC-4226-9A77-4315FCD6D2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6.2550406639208522E-2"/>
                  <c:y val="-0.20666918654150146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23BA-40DA-B60C-C8A480E48534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23.02 - 01.03</c:v>
                </c:pt>
                <c:pt idx="1">
                  <c:v>02.03 - 08.03</c:v>
                </c:pt>
                <c:pt idx="2">
                  <c:v>09.03 - 15.03</c:v>
                </c:pt>
                <c:pt idx="3">
                  <c:v>16.03 - 22.03</c:v>
                </c:pt>
                <c:pt idx="4">
                  <c:v>23.03 - 29.03</c:v>
                </c:pt>
                <c:pt idx="5">
                  <c:v>30.03 - 05.04</c:v>
                </c:pt>
                <c:pt idx="6">
                  <c:v>06.04 - 12.04</c:v>
                </c:pt>
                <c:pt idx="7">
                  <c:v>13.04 - 19.04</c:v>
                </c:pt>
                <c:pt idx="8">
                  <c:v>20.04 - 26.04</c:v>
                </c:pt>
                <c:pt idx="9">
                  <c:v>27.04 - 03.05</c:v>
                </c:pt>
                <c:pt idx="10">
                  <c:v>04.05 - 10.05</c:v>
                </c:pt>
                <c:pt idx="11">
                  <c:v>11.05 - 17.05</c:v>
                </c:pt>
                <c:pt idx="12">
                  <c:v>18.05 - 24.05</c:v>
                </c:pt>
                <c:pt idx="13">
                  <c:v>25.05 - 31.05</c:v>
                </c:pt>
                <c:pt idx="14">
                  <c:v>01.06 - 07.06</c:v>
                </c:pt>
                <c:pt idx="15">
                  <c:v>08.06 - 14.06</c:v>
                </c:pt>
                <c:pt idx="16">
                  <c:v>15.06 - 21.06</c:v>
                </c:pt>
              </c:strCache>
            </c:strRef>
          </c:cat>
          <c:val>
            <c:numRef>
              <c:f>List1!$B$2:$B$18</c:f>
              <c:numCache>
                <c:formatCode>General</c:formatCode>
                <c:ptCount val="17"/>
                <c:pt idx="0">
                  <c:v>32.687270822419997</c:v>
                </c:pt>
                <c:pt idx="1">
                  <c:v>30.708074534161</c:v>
                </c:pt>
                <c:pt idx="2">
                  <c:v>31.401223078967998</c:v>
                </c:pt>
                <c:pt idx="3">
                  <c:v>27.366771159873998</c:v>
                </c:pt>
                <c:pt idx="4">
                  <c:v>25.163776493256002</c:v>
                </c:pt>
                <c:pt idx="5">
                  <c:v>18.525798525797999</c:v>
                </c:pt>
                <c:pt idx="6">
                  <c:v>17.749796913078001</c:v>
                </c:pt>
                <c:pt idx="7">
                  <c:v>16.197508075679998</c:v>
                </c:pt>
                <c:pt idx="8">
                  <c:v>14.343231001509</c:v>
                </c:pt>
                <c:pt idx="9">
                  <c:v>9.4912355707560003</c:v>
                </c:pt>
                <c:pt idx="10">
                  <c:v>4.7693755883269997</c:v>
                </c:pt>
                <c:pt idx="11">
                  <c:v>2.7612655800570001</c:v>
                </c:pt>
                <c:pt idx="12">
                  <c:v>1.617250673854</c:v>
                </c:pt>
                <c:pt idx="13">
                  <c:v>0.98737301813300005</c:v>
                </c:pt>
                <c:pt idx="14">
                  <c:v>0.65254599914400002</c:v>
                </c:pt>
                <c:pt idx="15">
                  <c:v>0.66936094973399995</c:v>
                </c:pt>
                <c:pt idx="16">
                  <c:v>0.45871559632999998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BA-40DA-B60C-C8A480E485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725639816114128E-2"/>
          <c:y val="3.7414076378474583E-2"/>
          <c:w val="0.93069323165507978"/>
          <c:h val="0.81046931681231571"/>
        </c:manualLayout>
      </c:layout>
      <c:lineChart>
        <c:grouping val="standard"/>
        <c:varyColors val="0"/>
        <c:ser>
          <c:idx val="0"/>
          <c:order val="0"/>
          <c:tx>
            <c:v>0,0215369554576603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</c:marker>
          <c:trendline>
            <c:spPr>
              <a:ln w="25400" cap="rnd">
                <a:solidFill>
                  <a:srgbClr val="FF0000"/>
                </a:solidFill>
                <a:prstDash val="solid"/>
              </a:ln>
              <a:effectLst/>
            </c:spPr>
            <c:trendlineType val="movingAvg"/>
            <c:period val="7"/>
            <c:dispRSqr val="0"/>
            <c:dispEq val="0"/>
          </c:trendline>
          <c:cat>
            <c:numRef>
              <c:f>Sheet1!$A$2:$A$494</c:f>
              <c:numCache>
                <c:formatCode>m/d/yyyy</c:formatCode>
                <c:ptCount val="493"/>
                <c:pt idx="0">
                  <c:v>44076</c:v>
                </c:pt>
                <c:pt idx="1">
                  <c:v>44077</c:v>
                </c:pt>
                <c:pt idx="2">
                  <c:v>44078</c:v>
                </c:pt>
                <c:pt idx="3">
                  <c:v>44079</c:v>
                </c:pt>
                <c:pt idx="4">
                  <c:v>44080</c:v>
                </c:pt>
                <c:pt idx="5">
                  <c:v>44081</c:v>
                </c:pt>
                <c:pt idx="6">
                  <c:v>44082</c:v>
                </c:pt>
                <c:pt idx="7">
                  <c:v>44083</c:v>
                </c:pt>
                <c:pt idx="8">
                  <c:v>44084</c:v>
                </c:pt>
                <c:pt idx="9">
                  <c:v>44085</c:v>
                </c:pt>
                <c:pt idx="10">
                  <c:v>44086</c:v>
                </c:pt>
                <c:pt idx="11">
                  <c:v>44087</c:v>
                </c:pt>
                <c:pt idx="12">
                  <c:v>44088</c:v>
                </c:pt>
                <c:pt idx="13">
                  <c:v>44089</c:v>
                </c:pt>
                <c:pt idx="14">
                  <c:v>44090</c:v>
                </c:pt>
                <c:pt idx="15">
                  <c:v>44091</c:v>
                </c:pt>
                <c:pt idx="16">
                  <c:v>44092</c:v>
                </c:pt>
                <c:pt idx="17">
                  <c:v>44093</c:v>
                </c:pt>
                <c:pt idx="18">
                  <c:v>44094</c:v>
                </c:pt>
                <c:pt idx="19">
                  <c:v>44095</c:v>
                </c:pt>
                <c:pt idx="20">
                  <c:v>44096</c:v>
                </c:pt>
                <c:pt idx="21">
                  <c:v>44097</c:v>
                </c:pt>
                <c:pt idx="22">
                  <c:v>44098</c:v>
                </c:pt>
                <c:pt idx="23">
                  <c:v>44099</c:v>
                </c:pt>
                <c:pt idx="24">
                  <c:v>44100</c:v>
                </c:pt>
                <c:pt idx="25">
                  <c:v>44101</c:v>
                </c:pt>
                <c:pt idx="26">
                  <c:v>44102</c:v>
                </c:pt>
                <c:pt idx="27">
                  <c:v>44103</c:v>
                </c:pt>
                <c:pt idx="28">
                  <c:v>44104</c:v>
                </c:pt>
                <c:pt idx="29">
                  <c:v>44105</c:v>
                </c:pt>
                <c:pt idx="30">
                  <c:v>44106</c:v>
                </c:pt>
                <c:pt idx="31">
                  <c:v>44107</c:v>
                </c:pt>
                <c:pt idx="32">
                  <c:v>44108</c:v>
                </c:pt>
                <c:pt idx="33">
                  <c:v>44109</c:v>
                </c:pt>
                <c:pt idx="34">
                  <c:v>44110</c:v>
                </c:pt>
                <c:pt idx="35">
                  <c:v>44111</c:v>
                </c:pt>
                <c:pt idx="36">
                  <c:v>44112</c:v>
                </c:pt>
                <c:pt idx="37">
                  <c:v>44113</c:v>
                </c:pt>
                <c:pt idx="38">
                  <c:v>44114</c:v>
                </c:pt>
                <c:pt idx="39">
                  <c:v>44115</c:v>
                </c:pt>
                <c:pt idx="40">
                  <c:v>44116</c:v>
                </c:pt>
                <c:pt idx="41">
                  <c:v>44117</c:v>
                </c:pt>
                <c:pt idx="42">
                  <c:v>44118</c:v>
                </c:pt>
                <c:pt idx="43">
                  <c:v>44119</c:v>
                </c:pt>
                <c:pt idx="44">
                  <c:v>44120</c:v>
                </c:pt>
                <c:pt idx="45">
                  <c:v>44121</c:v>
                </c:pt>
                <c:pt idx="46">
                  <c:v>44122</c:v>
                </c:pt>
                <c:pt idx="47">
                  <c:v>44123</c:v>
                </c:pt>
                <c:pt idx="48">
                  <c:v>44124</c:v>
                </c:pt>
                <c:pt idx="49">
                  <c:v>44125</c:v>
                </c:pt>
                <c:pt idx="50">
                  <c:v>44126</c:v>
                </c:pt>
                <c:pt idx="51">
                  <c:v>44127</c:v>
                </c:pt>
                <c:pt idx="52">
                  <c:v>44128</c:v>
                </c:pt>
                <c:pt idx="53">
                  <c:v>44129</c:v>
                </c:pt>
                <c:pt idx="54">
                  <c:v>44130</c:v>
                </c:pt>
                <c:pt idx="55">
                  <c:v>44131</c:v>
                </c:pt>
                <c:pt idx="56">
                  <c:v>44132</c:v>
                </c:pt>
                <c:pt idx="57">
                  <c:v>44133</c:v>
                </c:pt>
                <c:pt idx="58">
                  <c:v>44134</c:v>
                </c:pt>
                <c:pt idx="59">
                  <c:v>44135</c:v>
                </c:pt>
                <c:pt idx="60">
                  <c:v>44136</c:v>
                </c:pt>
                <c:pt idx="61">
                  <c:v>44137</c:v>
                </c:pt>
                <c:pt idx="62">
                  <c:v>44138</c:v>
                </c:pt>
                <c:pt idx="63">
                  <c:v>44139</c:v>
                </c:pt>
                <c:pt idx="64">
                  <c:v>44140</c:v>
                </c:pt>
                <c:pt idx="65">
                  <c:v>44141</c:v>
                </c:pt>
                <c:pt idx="66">
                  <c:v>44142</c:v>
                </c:pt>
                <c:pt idx="67">
                  <c:v>44143</c:v>
                </c:pt>
                <c:pt idx="68">
                  <c:v>44144</c:v>
                </c:pt>
                <c:pt idx="69">
                  <c:v>44145</c:v>
                </c:pt>
                <c:pt idx="70">
                  <c:v>44146</c:v>
                </c:pt>
                <c:pt idx="71">
                  <c:v>44147</c:v>
                </c:pt>
                <c:pt idx="72">
                  <c:v>44148</c:v>
                </c:pt>
                <c:pt idx="73">
                  <c:v>44149</c:v>
                </c:pt>
                <c:pt idx="74">
                  <c:v>44150</c:v>
                </c:pt>
                <c:pt idx="75">
                  <c:v>44151</c:v>
                </c:pt>
                <c:pt idx="76">
                  <c:v>44152</c:v>
                </c:pt>
                <c:pt idx="77">
                  <c:v>44153</c:v>
                </c:pt>
                <c:pt idx="78">
                  <c:v>44154</c:v>
                </c:pt>
                <c:pt idx="79">
                  <c:v>44155</c:v>
                </c:pt>
                <c:pt idx="80">
                  <c:v>44156</c:v>
                </c:pt>
                <c:pt idx="81">
                  <c:v>44157</c:v>
                </c:pt>
                <c:pt idx="82">
                  <c:v>44158</c:v>
                </c:pt>
                <c:pt idx="83">
                  <c:v>44159</c:v>
                </c:pt>
                <c:pt idx="84">
                  <c:v>44160</c:v>
                </c:pt>
                <c:pt idx="85">
                  <c:v>44161</c:v>
                </c:pt>
                <c:pt idx="86">
                  <c:v>44162</c:v>
                </c:pt>
                <c:pt idx="87">
                  <c:v>44163</c:v>
                </c:pt>
                <c:pt idx="88">
                  <c:v>44164</c:v>
                </c:pt>
                <c:pt idx="89">
                  <c:v>44165</c:v>
                </c:pt>
                <c:pt idx="90">
                  <c:v>44166</c:v>
                </c:pt>
                <c:pt idx="91">
                  <c:v>44167</c:v>
                </c:pt>
                <c:pt idx="92">
                  <c:v>44168</c:v>
                </c:pt>
                <c:pt idx="93">
                  <c:v>44169</c:v>
                </c:pt>
                <c:pt idx="94">
                  <c:v>44170</c:v>
                </c:pt>
                <c:pt idx="95">
                  <c:v>44171</c:v>
                </c:pt>
                <c:pt idx="96">
                  <c:v>44172</c:v>
                </c:pt>
                <c:pt idx="97">
                  <c:v>44173</c:v>
                </c:pt>
                <c:pt idx="98">
                  <c:v>44174</c:v>
                </c:pt>
                <c:pt idx="99">
                  <c:v>44175</c:v>
                </c:pt>
                <c:pt idx="100">
                  <c:v>44176</c:v>
                </c:pt>
                <c:pt idx="101">
                  <c:v>44177</c:v>
                </c:pt>
                <c:pt idx="102">
                  <c:v>44178</c:v>
                </c:pt>
                <c:pt idx="103">
                  <c:v>44179</c:v>
                </c:pt>
                <c:pt idx="104">
                  <c:v>44180</c:v>
                </c:pt>
                <c:pt idx="105">
                  <c:v>44181</c:v>
                </c:pt>
                <c:pt idx="106">
                  <c:v>44182</c:v>
                </c:pt>
                <c:pt idx="107">
                  <c:v>44183</c:v>
                </c:pt>
                <c:pt idx="108">
                  <c:v>44184</c:v>
                </c:pt>
                <c:pt idx="109">
                  <c:v>44185</c:v>
                </c:pt>
                <c:pt idx="110">
                  <c:v>44186</c:v>
                </c:pt>
                <c:pt idx="111">
                  <c:v>44187</c:v>
                </c:pt>
                <c:pt idx="112">
                  <c:v>44188</c:v>
                </c:pt>
                <c:pt idx="113">
                  <c:v>44189</c:v>
                </c:pt>
                <c:pt idx="114">
                  <c:v>44190</c:v>
                </c:pt>
                <c:pt idx="115">
                  <c:v>44191</c:v>
                </c:pt>
                <c:pt idx="116">
                  <c:v>44192</c:v>
                </c:pt>
                <c:pt idx="117">
                  <c:v>44193</c:v>
                </c:pt>
                <c:pt idx="118">
                  <c:v>44194</c:v>
                </c:pt>
                <c:pt idx="119">
                  <c:v>44195</c:v>
                </c:pt>
                <c:pt idx="120">
                  <c:v>44196</c:v>
                </c:pt>
                <c:pt idx="121">
                  <c:v>44197</c:v>
                </c:pt>
                <c:pt idx="122">
                  <c:v>44198</c:v>
                </c:pt>
                <c:pt idx="123">
                  <c:v>44199</c:v>
                </c:pt>
                <c:pt idx="124">
                  <c:v>44200</c:v>
                </c:pt>
                <c:pt idx="125">
                  <c:v>44201</c:v>
                </c:pt>
                <c:pt idx="126">
                  <c:v>44202</c:v>
                </c:pt>
                <c:pt idx="127">
                  <c:v>44203</c:v>
                </c:pt>
                <c:pt idx="128">
                  <c:v>44204</c:v>
                </c:pt>
                <c:pt idx="129">
                  <c:v>44205</c:v>
                </c:pt>
                <c:pt idx="130">
                  <c:v>44206</c:v>
                </c:pt>
                <c:pt idx="131">
                  <c:v>44207</c:v>
                </c:pt>
                <c:pt idx="132">
                  <c:v>44208</c:v>
                </c:pt>
                <c:pt idx="133">
                  <c:v>44209</c:v>
                </c:pt>
                <c:pt idx="134">
                  <c:v>44210</c:v>
                </c:pt>
                <c:pt idx="135">
                  <c:v>44211</c:v>
                </c:pt>
                <c:pt idx="136">
                  <c:v>44212</c:v>
                </c:pt>
                <c:pt idx="137">
                  <c:v>44213</c:v>
                </c:pt>
                <c:pt idx="138">
                  <c:v>44214</c:v>
                </c:pt>
                <c:pt idx="139">
                  <c:v>44215</c:v>
                </c:pt>
                <c:pt idx="140">
                  <c:v>44216</c:v>
                </c:pt>
                <c:pt idx="141">
                  <c:v>44217</c:v>
                </c:pt>
                <c:pt idx="142">
                  <c:v>44218</c:v>
                </c:pt>
                <c:pt idx="143">
                  <c:v>44219</c:v>
                </c:pt>
                <c:pt idx="144">
                  <c:v>44220</c:v>
                </c:pt>
                <c:pt idx="145">
                  <c:v>44221</c:v>
                </c:pt>
                <c:pt idx="146">
                  <c:v>44222</c:v>
                </c:pt>
                <c:pt idx="147">
                  <c:v>44223</c:v>
                </c:pt>
                <c:pt idx="148">
                  <c:v>44224</c:v>
                </c:pt>
                <c:pt idx="149">
                  <c:v>44225</c:v>
                </c:pt>
                <c:pt idx="150">
                  <c:v>44226</c:v>
                </c:pt>
                <c:pt idx="151">
                  <c:v>44227</c:v>
                </c:pt>
                <c:pt idx="152">
                  <c:v>44228</c:v>
                </c:pt>
                <c:pt idx="153">
                  <c:v>44229</c:v>
                </c:pt>
                <c:pt idx="154">
                  <c:v>44230</c:v>
                </c:pt>
                <c:pt idx="155">
                  <c:v>44231</c:v>
                </c:pt>
                <c:pt idx="156">
                  <c:v>44232</c:v>
                </c:pt>
                <c:pt idx="157">
                  <c:v>44233</c:v>
                </c:pt>
                <c:pt idx="158">
                  <c:v>44234</c:v>
                </c:pt>
                <c:pt idx="159">
                  <c:v>44235</c:v>
                </c:pt>
                <c:pt idx="160">
                  <c:v>44236</c:v>
                </c:pt>
                <c:pt idx="161">
                  <c:v>44237</c:v>
                </c:pt>
                <c:pt idx="162">
                  <c:v>44238</c:v>
                </c:pt>
                <c:pt idx="163">
                  <c:v>44239</c:v>
                </c:pt>
                <c:pt idx="164">
                  <c:v>44240</c:v>
                </c:pt>
                <c:pt idx="165">
                  <c:v>44241</c:v>
                </c:pt>
                <c:pt idx="166">
                  <c:v>44242</c:v>
                </c:pt>
                <c:pt idx="167">
                  <c:v>44243</c:v>
                </c:pt>
                <c:pt idx="168">
                  <c:v>44244</c:v>
                </c:pt>
                <c:pt idx="169">
                  <c:v>44245</c:v>
                </c:pt>
                <c:pt idx="170">
                  <c:v>44246</c:v>
                </c:pt>
                <c:pt idx="171">
                  <c:v>44247</c:v>
                </c:pt>
                <c:pt idx="172">
                  <c:v>44248</c:v>
                </c:pt>
                <c:pt idx="173">
                  <c:v>44249</c:v>
                </c:pt>
                <c:pt idx="174">
                  <c:v>44250</c:v>
                </c:pt>
                <c:pt idx="175">
                  <c:v>44251</c:v>
                </c:pt>
                <c:pt idx="176">
                  <c:v>44252</c:v>
                </c:pt>
                <c:pt idx="177">
                  <c:v>44253</c:v>
                </c:pt>
                <c:pt idx="178">
                  <c:v>44254</c:v>
                </c:pt>
                <c:pt idx="179">
                  <c:v>44255</c:v>
                </c:pt>
                <c:pt idx="180">
                  <c:v>44256</c:v>
                </c:pt>
                <c:pt idx="181">
                  <c:v>44257</c:v>
                </c:pt>
                <c:pt idx="182">
                  <c:v>44258</c:v>
                </c:pt>
                <c:pt idx="183">
                  <c:v>44259</c:v>
                </c:pt>
                <c:pt idx="184">
                  <c:v>44260</c:v>
                </c:pt>
                <c:pt idx="185">
                  <c:v>44261</c:v>
                </c:pt>
                <c:pt idx="186">
                  <c:v>44262</c:v>
                </c:pt>
                <c:pt idx="187">
                  <c:v>44263</c:v>
                </c:pt>
                <c:pt idx="188">
                  <c:v>44264</c:v>
                </c:pt>
                <c:pt idx="189">
                  <c:v>44265</c:v>
                </c:pt>
                <c:pt idx="190">
                  <c:v>44266</c:v>
                </c:pt>
                <c:pt idx="191">
                  <c:v>44267</c:v>
                </c:pt>
                <c:pt idx="192">
                  <c:v>44268</c:v>
                </c:pt>
                <c:pt idx="193">
                  <c:v>44269</c:v>
                </c:pt>
                <c:pt idx="194">
                  <c:v>44270</c:v>
                </c:pt>
                <c:pt idx="195">
                  <c:v>44271</c:v>
                </c:pt>
                <c:pt idx="196">
                  <c:v>44272</c:v>
                </c:pt>
                <c:pt idx="197">
                  <c:v>44273</c:v>
                </c:pt>
                <c:pt idx="198">
                  <c:v>44274</c:v>
                </c:pt>
                <c:pt idx="199">
                  <c:v>44275</c:v>
                </c:pt>
                <c:pt idx="200">
                  <c:v>44276</c:v>
                </c:pt>
                <c:pt idx="201">
                  <c:v>44277</c:v>
                </c:pt>
                <c:pt idx="202">
                  <c:v>44278</c:v>
                </c:pt>
                <c:pt idx="203">
                  <c:v>44279</c:v>
                </c:pt>
                <c:pt idx="204">
                  <c:v>44280</c:v>
                </c:pt>
                <c:pt idx="205">
                  <c:v>44281</c:v>
                </c:pt>
                <c:pt idx="206">
                  <c:v>44282</c:v>
                </c:pt>
                <c:pt idx="207">
                  <c:v>44283</c:v>
                </c:pt>
                <c:pt idx="208">
                  <c:v>44284</c:v>
                </c:pt>
                <c:pt idx="209">
                  <c:v>44285</c:v>
                </c:pt>
                <c:pt idx="210">
                  <c:v>44286</c:v>
                </c:pt>
                <c:pt idx="211">
                  <c:v>44287</c:v>
                </c:pt>
                <c:pt idx="212">
                  <c:v>44288</c:v>
                </c:pt>
                <c:pt idx="213">
                  <c:v>44289</c:v>
                </c:pt>
                <c:pt idx="214">
                  <c:v>44290</c:v>
                </c:pt>
                <c:pt idx="215">
                  <c:v>44291</c:v>
                </c:pt>
                <c:pt idx="216">
                  <c:v>44292</c:v>
                </c:pt>
                <c:pt idx="217">
                  <c:v>44293</c:v>
                </c:pt>
                <c:pt idx="218">
                  <c:v>44294</c:v>
                </c:pt>
                <c:pt idx="219">
                  <c:v>44295</c:v>
                </c:pt>
                <c:pt idx="220">
                  <c:v>44296</c:v>
                </c:pt>
                <c:pt idx="221">
                  <c:v>44297</c:v>
                </c:pt>
                <c:pt idx="222">
                  <c:v>44298</c:v>
                </c:pt>
                <c:pt idx="223">
                  <c:v>44299</c:v>
                </c:pt>
                <c:pt idx="224">
                  <c:v>44300</c:v>
                </c:pt>
                <c:pt idx="225">
                  <c:v>44301</c:v>
                </c:pt>
                <c:pt idx="226">
                  <c:v>44302</c:v>
                </c:pt>
                <c:pt idx="227">
                  <c:v>44303</c:v>
                </c:pt>
                <c:pt idx="228">
                  <c:v>44304</c:v>
                </c:pt>
                <c:pt idx="229">
                  <c:v>44305</c:v>
                </c:pt>
                <c:pt idx="230">
                  <c:v>44306</c:v>
                </c:pt>
                <c:pt idx="231">
                  <c:v>44307</c:v>
                </c:pt>
                <c:pt idx="232">
                  <c:v>44308</c:v>
                </c:pt>
                <c:pt idx="233">
                  <c:v>44309</c:v>
                </c:pt>
                <c:pt idx="234">
                  <c:v>44310</c:v>
                </c:pt>
                <c:pt idx="235">
                  <c:v>44311</c:v>
                </c:pt>
                <c:pt idx="236">
                  <c:v>44312</c:v>
                </c:pt>
                <c:pt idx="237">
                  <c:v>44313</c:v>
                </c:pt>
                <c:pt idx="238">
                  <c:v>44314</c:v>
                </c:pt>
                <c:pt idx="239">
                  <c:v>44315</c:v>
                </c:pt>
                <c:pt idx="240">
                  <c:v>44316</c:v>
                </c:pt>
                <c:pt idx="241">
                  <c:v>44317</c:v>
                </c:pt>
                <c:pt idx="242">
                  <c:v>44318</c:v>
                </c:pt>
                <c:pt idx="243">
                  <c:v>44319</c:v>
                </c:pt>
                <c:pt idx="244">
                  <c:v>44320</c:v>
                </c:pt>
                <c:pt idx="245">
                  <c:v>44321</c:v>
                </c:pt>
                <c:pt idx="246">
                  <c:v>44322</c:v>
                </c:pt>
                <c:pt idx="247">
                  <c:v>44323</c:v>
                </c:pt>
                <c:pt idx="248">
                  <c:v>44324</c:v>
                </c:pt>
                <c:pt idx="249">
                  <c:v>44325</c:v>
                </c:pt>
                <c:pt idx="250">
                  <c:v>44326</c:v>
                </c:pt>
                <c:pt idx="251">
                  <c:v>44327</c:v>
                </c:pt>
                <c:pt idx="252">
                  <c:v>44328</c:v>
                </c:pt>
                <c:pt idx="253">
                  <c:v>44329</c:v>
                </c:pt>
                <c:pt idx="254">
                  <c:v>44330</c:v>
                </c:pt>
                <c:pt idx="255">
                  <c:v>44331</c:v>
                </c:pt>
                <c:pt idx="256">
                  <c:v>44332</c:v>
                </c:pt>
                <c:pt idx="257">
                  <c:v>44333</c:v>
                </c:pt>
                <c:pt idx="258">
                  <c:v>44334</c:v>
                </c:pt>
                <c:pt idx="259">
                  <c:v>44335</c:v>
                </c:pt>
                <c:pt idx="260">
                  <c:v>44336</c:v>
                </c:pt>
                <c:pt idx="261">
                  <c:v>44337</c:v>
                </c:pt>
                <c:pt idx="262">
                  <c:v>44338</c:v>
                </c:pt>
                <c:pt idx="263">
                  <c:v>44339</c:v>
                </c:pt>
                <c:pt idx="264">
                  <c:v>44340</c:v>
                </c:pt>
                <c:pt idx="265">
                  <c:v>44341</c:v>
                </c:pt>
                <c:pt idx="266">
                  <c:v>44342</c:v>
                </c:pt>
                <c:pt idx="267">
                  <c:v>44343</c:v>
                </c:pt>
                <c:pt idx="268">
                  <c:v>44344</c:v>
                </c:pt>
                <c:pt idx="269">
                  <c:v>44345</c:v>
                </c:pt>
                <c:pt idx="270">
                  <c:v>44346</c:v>
                </c:pt>
                <c:pt idx="271">
                  <c:v>44347</c:v>
                </c:pt>
                <c:pt idx="272">
                  <c:v>44348</c:v>
                </c:pt>
                <c:pt idx="273">
                  <c:v>44349</c:v>
                </c:pt>
                <c:pt idx="274">
                  <c:v>44350</c:v>
                </c:pt>
                <c:pt idx="275">
                  <c:v>44351</c:v>
                </c:pt>
                <c:pt idx="276">
                  <c:v>44352</c:v>
                </c:pt>
                <c:pt idx="277">
                  <c:v>44353</c:v>
                </c:pt>
                <c:pt idx="278">
                  <c:v>44354</c:v>
                </c:pt>
                <c:pt idx="279">
                  <c:v>44355</c:v>
                </c:pt>
                <c:pt idx="280">
                  <c:v>44356</c:v>
                </c:pt>
                <c:pt idx="281">
                  <c:v>44357</c:v>
                </c:pt>
                <c:pt idx="282">
                  <c:v>44358</c:v>
                </c:pt>
                <c:pt idx="283">
                  <c:v>44359</c:v>
                </c:pt>
                <c:pt idx="284">
                  <c:v>44360</c:v>
                </c:pt>
                <c:pt idx="285">
                  <c:v>44361</c:v>
                </c:pt>
                <c:pt idx="286">
                  <c:v>44362</c:v>
                </c:pt>
                <c:pt idx="287">
                  <c:v>44363</c:v>
                </c:pt>
                <c:pt idx="288">
                  <c:v>44364</c:v>
                </c:pt>
                <c:pt idx="289">
                  <c:v>44365</c:v>
                </c:pt>
                <c:pt idx="290">
                  <c:v>44366</c:v>
                </c:pt>
              </c:numCache>
            </c:numRef>
          </c:cat>
          <c:val>
            <c:numRef>
              <c:f>Sheet1!$B$2:$B$494</c:f>
              <c:numCache>
                <c:formatCode>General</c:formatCode>
                <c:ptCount val="493"/>
                <c:pt idx="0">
                  <c:v>3.5977859778597784E-2</c:v>
                </c:pt>
                <c:pt idx="1">
                  <c:v>3.671003717472119E-2</c:v>
                </c:pt>
                <c:pt idx="2">
                  <c:v>3.4482758620689655E-2</c:v>
                </c:pt>
                <c:pt idx="3">
                  <c:v>4.5853000674308836E-2</c:v>
                </c:pt>
                <c:pt idx="4">
                  <c:v>5.7432432432432436E-2</c:v>
                </c:pt>
                <c:pt idx="5">
                  <c:v>3.1896551724137932E-2</c:v>
                </c:pt>
                <c:pt idx="6">
                  <c:v>4.4585987261146494E-2</c:v>
                </c:pt>
                <c:pt idx="7">
                  <c:v>5.4921968787515006E-2</c:v>
                </c:pt>
                <c:pt idx="8">
                  <c:v>6.350039359748097E-2</c:v>
                </c:pt>
                <c:pt idx="9">
                  <c:v>5.4970224461749886E-2</c:v>
                </c:pt>
                <c:pt idx="10">
                  <c:v>8.6942572986846323E-2</c:v>
                </c:pt>
                <c:pt idx="11">
                  <c:v>8.0243161094224927E-2</c:v>
                </c:pt>
                <c:pt idx="12">
                  <c:v>4.1863942187889358E-2</c:v>
                </c:pt>
                <c:pt idx="13">
                  <c:v>6.332992849846783E-2</c:v>
                </c:pt>
                <c:pt idx="14">
                  <c:v>8.5045778229908442E-2</c:v>
                </c:pt>
                <c:pt idx="15">
                  <c:v>0.10742496050552923</c:v>
                </c:pt>
                <c:pt idx="16">
                  <c:v>7.6376230404666429E-2</c:v>
                </c:pt>
                <c:pt idx="17">
                  <c:v>9.0766823161189364E-2</c:v>
                </c:pt>
                <c:pt idx="18">
                  <c:v>7.0262058488416254E-2</c:v>
                </c:pt>
                <c:pt idx="19">
                  <c:v>6.7952840300107176E-2</c:v>
                </c:pt>
                <c:pt idx="20">
                  <c:v>8.3014048531289908E-2</c:v>
                </c:pt>
                <c:pt idx="21">
                  <c:v>8.4574559150830342E-2</c:v>
                </c:pt>
                <c:pt idx="22">
                  <c:v>0.10723815877251501</c:v>
                </c:pt>
                <c:pt idx="23">
                  <c:v>0.10963099065992957</c:v>
                </c:pt>
                <c:pt idx="24">
                  <c:v>0.11570450097847358</c:v>
                </c:pt>
                <c:pt idx="25">
                  <c:v>0.10934105720492397</c:v>
                </c:pt>
                <c:pt idx="26">
                  <c:v>8.3973509933774837E-2</c:v>
                </c:pt>
                <c:pt idx="27">
                  <c:v>0.10075093867334167</c:v>
                </c:pt>
                <c:pt idx="28">
                  <c:v>0.12146676852559206</c:v>
                </c:pt>
                <c:pt idx="29">
                  <c:v>0.13136640843909675</c:v>
                </c:pt>
                <c:pt idx="30">
                  <c:v>0.15242261103633917</c:v>
                </c:pt>
                <c:pt idx="31">
                  <c:v>0.15272136474411047</c:v>
                </c:pt>
                <c:pt idx="32">
                  <c:v>0.20092112838226828</c:v>
                </c:pt>
                <c:pt idx="33">
                  <c:v>0.17301285102332223</c:v>
                </c:pt>
                <c:pt idx="34">
                  <c:v>0.1621477937267411</c:v>
                </c:pt>
                <c:pt idx="35">
                  <c:v>0.19282744282744282</c:v>
                </c:pt>
                <c:pt idx="36">
                  <c:v>0.18901026150281364</c:v>
                </c:pt>
                <c:pt idx="37">
                  <c:v>0.2630530658699673</c:v>
                </c:pt>
                <c:pt idx="38">
                  <c:v>0.22719695165515599</c:v>
                </c:pt>
                <c:pt idx="39">
                  <c:v>0.22153209109730848</c:v>
                </c:pt>
                <c:pt idx="40">
                  <c:v>0.17863536900736027</c:v>
                </c:pt>
                <c:pt idx="41">
                  <c:v>0.21128220313888066</c:v>
                </c:pt>
                <c:pt idx="42">
                  <c:v>0.22228026642288101</c:v>
                </c:pt>
                <c:pt idx="43">
                  <c:v>0.2092184884768894</c:v>
                </c:pt>
                <c:pt idx="44">
                  <c:v>0.23345742764501021</c:v>
                </c:pt>
                <c:pt idx="45">
                  <c:v>0.22964509394572025</c:v>
                </c:pt>
                <c:pt idx="46">
                  <c:v>0.23609256786826879</c:v>
                </c:pt>
                <c:pt idx="47">
                  <c:v>0.22315819531696174</c:v>
                </c:pt>
                <c:pt idx="48">
                  <c:v>0.23065585851142226</c:v>
                </c:pt>
                <c:pt idx="49">
                  <c:v>0.26355449365925382</c:v>
                </c:pt>
                <c:pt idx="50">
                  <c:v>0.25147774687065366</c:v>
                </c:pt>
                <c:pt idx="51">
                  <c:v>0.26915641476274166</c:v>
                </c:pt>
                <c:pt idx="52">
                  <c:v>0.25185625185625188</c:v>
                </c:pt>
                <c:pt idx="53">
                  <c:v>0.27571154181945173</c:v>
                </c:pt>
                <c:pt idx="54">
                  <c:v>0.25106082036775107</c:v>
                </c:pt>
                <c:pt idx="55">
                  <c:v>0.26678523788350378</c:v>
                </c:pt>
                <c:pt idx="56">
                  <c:v>0.24543821499480004</c:v>
                </c:pt>
                <c:pt idx="57">
                  <c:v>0.23320053120849935</c:v>
                </c:pt>
                <c:pt idx="58">
                  <c:v>0.23397161908018466</c:v>
                </c:pt>
                <c:pt idx="59">
                  <c:v>0.24901554404145076</c:v>
                </c:pt>
                <c:pt idx="60">
                  <c:v>0.27476415094339623</c:v>
                </c:pt>
                <c:pt idx="61">
                  <c:v>0.2207808564231738</c:v>
                </c:pt>
                <c:pt idx="62">
                  <c:v>0.22155632549864218</c:v>
                </c:pt>
                <c:pt idx="63">
                  <c:v>0.26800583741093659</c:v>
                </c:pt>
                <c:pt idx="64">
                  <c:v>0.23893246776665766</c:v>
                </c:pt>
                <c:pt idx="65">
                  <c:v>0.24662259269905146</c:v>
                </c:pt>
                <c:pt idx="66">
                  <c:v>0.2606109759394431</c:v>
                </c:pt>
                <c:pt idx="67">
                  <c:v>0.2313689520752121</c:v>
                </c:pt>
                <c:pt idx="68">
                  <c:v>0.18480751604032997</c:v>
                </c:pt>
                <c:pt idx="69">
                  <c:v>0.19998130142109199</c:v>
                </c:pt>
                <c:pt idx="70">
                  <c:v>0.20464623096202045</c:v>
                </c:pt>
                <c:pt idx="71">
                  <c:v>0.20761925553978824</c:v>
                </c:pt>
                <c:pt idx="72">
                  <c:v>0.20560124472104913</c:v>
                </c:pt>
                <c:pt idx="73">
                  <c:v>0.23602219376867264</c:v>
                </c:pt>
                <c:pt idx="74">
                  <c:v>0.21541353383458647</c:v>
                </c:pt>
                <c:pt idx="75">
                  <c:v>0.15731667922902984</c:v>
                </c:pt>
                <c:pt idx="76">
                  <c:v>0.22097875569044007</c:v>
                </c:pt>
                <c:pt idx="77">
                  <c:v>0.17812938624473651</c:v>
                </c:pt>
                <c:pt idx="78">
                  <c:v>0.20851007423117709</c:v>
                </c:pt>
                <c:pt idx="79">
                  <c:v>0.21109147750441756</c:v>
                </c:pt>
                <c:pt idx="80">
                  <c:v>0.20124944221329763</c:v>
                </c:pt>
                <c:pt idx="81">
                  <c:v>0.21202775636083268</c:v>
                </c:pt>
                <c:pt idx="82">
                  <c:v>0.13010763925175045</c:v>
                </c:pt>
                <c:pt idx="83">
                  <c:v>0.19554355165428763</c:v>
                </c:pt>
                <c:pt idx="84">
                  <c:v>0.18079730488489612</c:v>
                </c:pt>
                <c:pt idx="85">
                  <c:v>0.16371469602680708</c:v>
                </c:pt>
                <c:pt idx="86">
                  <c:v>0.1748105565717272</c:v>
                </c:pt>
                <c:pt idx="87">
                  <c:v>0.22015977443609022</c:v>
                </c:pt>
                <c:pt idx="88">
                  <c:v>0.19550669216061187</c:v>
                </c:pt>
                <c:pt idx="89">
                  <c:v>0.11077418743485265</c:v>
                </c:pt>
                <c:pt idx="90">
                  <c:v>0.18893290121233947</c:v>
                </c:pt>
                <c:pt idx="91">
                  <c:v>0.17482256257004108</c:v>
                </c:pt>
                <c:pt idx="92">
                  <c:v>0.19575342465753426</c:v>
                </c:pt>
                <c:pt idx="93">
                  <c:v>0.19764817674308113</c:v>
                </c:pt>
                <c:pt idx="94">
                  <c:v>0.26796692813228745</c:v>
                </c:pt>
                <c:pt idx="95">
                  <c:v>0.16257796257796259</c:v>
                </c:pt>
                <c:pt idx="96">
                  <c:v>0.12775895228500778</c:v>
                </c:pt>
                <c:pt idx="97">
                  <c:v>0.18707761621953717</c:v>
                </c:pt>
                <c:pt idx="98">
                  <c:v>0.19634517766497461</c:v>
                </c:pt>
                <c:pt idx="99">
                  <c:v>0.20231566118220598</c:v>
                </c:pt>
                <c:pt idx="100">
                  <c:v>0.18571301327157744</c:v>
                </c:pt>
                <c:pt idx="101">
                  <c:v>0.20814046288906624</c:v>
                </c:pt>
                <c:pt idx="102">
                  <c:v>0.21614100185528756</c:v>
                </c:pt>
                <c:pt idx="103">
                  <c:v>0.13667765740304599</c:v>
                </c:pt>
                <c:pt idx="104">
                  <c:v>0.19529951729049616</c:v>
                </c:pt>
                <c:pt idx="105">
                  <c:v>0.18168246622378145</c:v>
                </c:pt>
                <c:pt idx="106">
                  <c:v>0.17261338407865526</c:v>
                </c:pt>
                <c:pt idx="107">
                  <c:v>0.17682518419290019</c:v>
                </c:pt>
                <c:pt idx="108">
                  <c:v>0.17537354128040136</c:v>
                </c:pt>
                <c:pt idx="109">
                  <c:v>0.18500451671183379</c:v>
                </c:pt>
                <c:pt idx="110">
                  <c:v>0.14207935128873445</c:v>
                </c:pt>
                <c:pt idx="111">
                  <c:v>0.16685875943000839</c:v>
                </c:pt>
                <c:pt idx="112">
                  <c:v>0.18022583800124478</c:v>
                </c:pt>
                <c:pt idx="113">
                  <c:v>0.2335596508244423</c:v>
                </c:pt>
                <c:pt idx="114">
                  <c:v>0.21497584541062803</c:v>
                </c:pt>
                <c:pt idx="115">
                  <c:v>0.18518518518518517</c:v>
                </c:pt>
                <c:pt idx="116">
                  <c:v>0.19236719958741619</c:v>
                </c:pt>
                <c:pt idx="117">
                  <c:v>0.19858036166976509</c:v>
                </c:pt>
                <c:pt idx="118">
                  <c:v>0.26657545779835823</c:v>
                </c:pt>
                <c:pt idx="119">
                  <c:v>0.26700502013570915</c:v>
                </c:pt>
                <c:pt idx="120">
                  <c:v>0.29832780740954301</c:v>
                </c:pt>
                <c:pt idx="121">
                  <c:v>0.35269441755404968</c:v>
                </c:pt>
                <c:pt idx="122">
                  <c:v>0.20321700416487146</c:v>
                </c:pt>
                <c:pt idx="123">
                  <c:v>0.25674260277559569</c:v>
                </c:pt>
                <c:pt idx="124">
                  <c:v>0.19439836049575485</c:v>
                </c:pt>
                <c:pt idx="125">
                  <c:v>0.24581825295901399</c:v>
                </c:pt>
                <c:pt idx="126">
                  <c:v>0.2857142857142857</c:v>
                </c:pt>
                <c:pt idx="127">
                  <c:v>0.25869028930253418</c:v>
                </c:pt>
                <c:pt idx="128">
                  <c:v>0.22360083071516054</c:v>
                </c:pt>
                <c:pt idx="129">
                  <c:v>0.2805796548765373</c:v>
                </c:pt>
                <c:pt idx="130">
                  <c:v>0.23394777265745006</c:v>
                </c:pt>
                <c:pt idx="131">
                  <c:v>0.15388291517323777</c:v>
                </c:pt>
                <c:pt idx="132">
                  <c:v>0.20391711022686165</c:v>
                </c:pt>
                <c:pt idx="133">
                  <c:v>0.22552913974032135</c:v>
                </c:pt>
                <c:pt idx="134">
                  <c:v>0.17707292707292707</c:v>
                </c:pt>
                <c:pt idx="135">
                  <c:v>0.20707516628406616</c:v>
                </c:pt>
                <c:pt idx="136">
                  <c:v>0.23939595825005552</c:v>
                </c:pt>
                <c:pt idx="137">
                  <c:v>0.22196604485432822</c:v>
                </c:pt>
                <c:pt idx="138">
                  <c:v>0.15917217466681113</c:v>
                </c:pt>
                <c:pt idx="139">
                  <c:v>0.22012694891230664</c:v>
                </c:pt>
                <c:pt idx="140">
                  <c:v>0.20247714929129687</c:v>
                </c:pt>
                <c:pt idx="141">
                  <c:v>0.19504898661281878</c:v>
                </c:pt>
                <c:pt idx="142">
                  <c:v>0.19122636936500242</c:v>
                </c:pt>
                <c:pt idx="143">
                  <c:v>0.22277898158179849</c:v>
                </c:pt>
                <c:pt idx="144">
                  <c:v>0.20495730056238284</c:v>
                </c:pt>
                <c:pt idx="145">
                  <c:v>0.14730452216529294</c:v>
                </c:pt>
                <c:pt idx="146">
                  <c:v>0.22075248018967991</c:v>
                </c:pt>
                <c:pt idx="147">
                  <c:v>0.18333734070690069</c:v>
                </c:pt>
                <c:pt idx="148">
                  <c:v>0.21836648328396108</c:v>
                </c:pt>
                <c:pt idx="149">
                  <c:v>0.18984973396480151</c:v>
                </c:pt>
                <c:pt idx="150">
                  <c:v>0.2032520325203252</c:v>
                </c:pt>
                <c:pt idx="151">
                  <c:v>0.20096950111088668</c:v>
                </c:pt>
                <c:pt idx="152">
                  <c:v>0.14853666212105318</c:v>
                </c:pt>
                <c:pt idx="153">
                  <c:v>0.19853953432692883</c:v>
                </c:pt>
                <c:pt idx="154">
                  <c:v>0.21566680296746304</c:v>
                </c:pt>
                <c:pt idx="155">
                  <c:v>0.19198610753794701</c:v>
                </c:pt>
                <c:pt idx="156">
                  <c:v>0.18752107925801012</c:v>
                </c:pt>
                <c:pt idx="157">
                  <c:v>0.23555708390646493</c:v>
                </c:pt>
                <c:pt idx="158">
                  <c:v>0.1766903249906612</c:v>
                </c:pt>
                <c:pt idx="159">
                  <c:v>0.16400572853126824</c:v>
                </c:pt>
                <c:pt idx="160">
                  <c:v>0.21508576375737243</c:v>
                </c:pt>
                <c:pt idx="161">
                  <c:v>0.20408400046409098</c:v>
                </c:pt>
                <c:pt idx="162">
                  <c:v>0.20407143749219434</c:v>
                </c:pt>
                <c:pt idx="163">
                  <c:v>0.18858026395714839</c:v>
                </c:pt>
                <c:pt idx="164">
                  <c:v>0.21621621621621623</c:v>
                </c:pt>
                <c:pt idx="165">
                  <c:v>0.19832453105081041</c:v>
                </c:pt>
                <c:pt idx="166">
                  <c:v>0.17246782848188422</c:v>
                </c:pt>
                <c:pt idx="167">
                  <c:v>0.23265042908874448</c:v>
                </c:pt>
                <c:pt idx="168">
                  <c:v>0.20120320855614973</c:v>
                </c:pt>
                <c:pt idx="169">
                  <c:v>0.21517957065825619</c:v>
                </c:pt>
                <c:pt idx="170">
                  <c:v>0.19072608007238182</c:v>
                </c:pt>
                <c:pt idx="171">
                  <c:v>0.24549549549549549</c:v>
                </c:pt>
                <c:pt idx="172">
                  <c:v>0.22486342831832276</c:v>
                </c:pt>
                <c:pt idx="173">
                  <c:v>0.17888897631599654</c:v>
                </c:pt>
                <c:pt idx="174">
                  <c:v>0.23973941368078175</c:v>
                </c:pt>
                <c:pt idx="175">
                  <c:v>0.20203553986949563</c:v>
                </c:pt>
                <c:pt idx="176">
                  <c:v>0.22165341005246234</c:v>
                </c:pt>
                <c:pt idx="177">
                  <c:v>0.20391818146126969</c:v>
                </c:pt>
                <c:pt idx="178">
                  <c:v>0.21787414066631411</c:v>
                </c:pt>
                <c:pt idx="179">
                  <c:v>0.21218098878066824</c:v>
                </c:pt>
                <c:pt idx="180">
                  <c:v>0.17157061314675015</c:v>
                </c:pt>
                <c:pt idx="181">
                  <c:v>0.22121377802077638</c:v>
                </c:pt>
                <c:pt idx="182">
                  <c:v>0.20932674730660028</c:v>
                </c:pt>
                <c:pt idx="183">
                  <c:v>0.19123058449858621</c:v>
                </c:pt>
                <c:pt idx="184">
                  <c:v>0.16755717033554179</c:v>
                </c:pt>
                <c:pt idx="185">
                  <c:v>0.26218240790794656</c:v>
                </c:pt>
                <c:pt idx="186">
                  <c:v>0.16841838672913764</c:v>
                </c:pt>
                <c:pt idx="187">
                  <c:v>0.12590546347452425</c:v>
                </c:pt>
                <c:pt idx="188">
                  <c:v>0.17465814772795127</c:v>
                </c:pt>
                <c:pt idx="189">
                  <c:v>0.16091954022988506</c:v>
                </c:pt>
                <c:pt idx="190">
                  <c:v>0.12272309107635694</c:v>
                </c:pt>
                <c:pt idx="191">
                  <c:v>0.16494812753036436</c:v>
                </c:pt>
                <c:pt idx="192">
                  <c:v>0.21893990546927752</c:v>
                </c:pt>
                <c:pt idx="193">
                  <c:v>0.15450213192876849</c:v>
                </c:pt>
                <c:pt idx="194">
                  <c:v>0.11773389924340284</c:v>
                </c:pt>
                <c:pt idx="195">
                  <c:v>0.15411939956456971</c:v>
                </c:pt>
                <c:pt idx="196">
                  <c:v>0.1366309025883494</c:v>
                </c:pt>
                <c:pt idx="197">
                  <c:v>0.12980226444308249</c:v>
                </c:pt>
                <c:pt idx="198">
                  <c:v>0.13191875226695685</c:v>
                </c:pt>
                <c:pt idx="199">
                  <c:v>0.2044807639335231</c:v>
                </c:pt>
                <c:pt idx="200">
                  <c:v>0.1247182569496619</c:v>
                </c:pt>
                <c:pt idx="201">
                  <c:v>9.4791693943282102E-2</c:v>
                </c:pt>
                <c:pt idx="202">
                  <c:v>0.12881162724422912</c:v>
                </c:pt>
                <c:pt idx="203">
                  <c:v>0.10643863837022988</c:v>
                </c:pt>
                <c:pt idx="204">
                  <c:v>0.10043653570595489</c:v>
                </c:pt>
                <c:pt idx="205">
                  <c:v>0.11798143851508121</c:v>
                </c:pt>
                <c:pt idx="206">
                  <c:v>0.18357260531889857</c:v>
                </c:pt>
                <c:pt idx="207">
                  <c:v>0.12470268433571186</c:v>
                </c:pt>
                <c:pt idx="208">
                  <c:v>8.1031356655290099E-2</c:v>
                </c:pt>
                <c:pt idx="209">
                  <c:v>0.10650376403801061</c:v>
                </c:pt>
                <c:pt idx="210">
                  <c:v>9.0947851754673667E-2</c:v>
                </c:pt>
                <c:pt idx="211">
                  <c:v>7.3605278944211164E-2</c:v>
                </c:pt>
                <c:pt idx="212">
                  <c:v>0.14593516209476309</c:v>
                </c:pt>
                <c:pt idx="213">
                  <c:v>0.15531548457804917</c:v>
                </c:pt>
                <c:pt idx="214">
                  <c:v>0.14263592567102545</c:v>
                </c:pt>
                <c:pt idx="215">
                  <c:v>8.9037122969837582E-2</c:v>
                </c:pt>
                <c:pt idx="216">
                  <c:v>5.1971174226367108E-2</c:v>
                </c:pt>
                <c:pt idx="217">
                  <c:v>7.7058667998472344E-2</c:v>
                </c:pt>
                <c:pt idx="218">
                  <c:v>6.6322321460597577E-2</c:v>
                </c:pt>
                <c:pt idx="219">
                  <c:v>8.1071282911134274E-2</c:v>
                </c:pt>
                <c:pt idx="220">
                  <c:v>0.12209302325581395</c:v>
                </c:pt>
                <c:pt idx="221">
                  <c:v>6.5522620904836196E-2</c:v>
                </c:pt>
                <c:pt idx="222">
                  <c:v>4.8038298574808784E-2</c:v>
                </c:pt>
                <c:pt idx="223">
                  <c:v>6.4208909370199699E-2</c:v>
                </c:pt>
                <c:pt idx="224">
                  <c:v>5.2721862419044287E-2</c:v>
                </c:pt>
                <c:pt idx="225">
                  <c:v>4.6562372868819112E-2</c:v>
                </c:pt>
                <c:pt idx="226">
                  <c:v>6.801333399671626E-2</c:v>
                </c:pt>
                <c:pt idx="227">
                  <c:v>9.8516949152542374E-2</c:v>
                </c:pt>
                <c:pt idx="228">
                  <c:v>5.5298204979733645E-2</c:v>
                </c:pt>
                <c:pt idx="229">
                  <c:v>4.101272905301441E-2</c:v>
                </c:pt>
                <c:pt idx="230">
                  <c:v>4.7183874522004017E-2</c:v>
                </c:pt>
                <c:pt idx="231">
                  <c:v>4.2862279755483637E-2</c:v>
                </c:pt>
                <c:pt idx="232">
                  <c:v>3.7465842082554296E-2</c:v>
                </c:pt>
                <c:pt idx="233">
                  <c:v>5.5187962554526293E-2</c:v>
                </c:pt>
                <c:pt idx="234">
                  <c:v>8.4950409659335924E-2</c:v>
                </c:pt>
                <c:pt idx="235">
                  <c:v>6.2924120913016662E-2</c:v>
                </c:pt>
                <c:pt idx="236">
                  <c:v>3.1306576052140489E-2</c:v>
                </c:pt>
                <c:pt idx="237">
                  <c:v>4.0906898215147126E-2</c:v>
                </c:pt>
                <c:pt idx="238">
                  <c:v>3.5859558980946261E-2</c:v>
                </c:pt>
                <c:pt idx="239">
                  <c:v>3.1528563005098681E-2</c:v>
                </c:pt>
                <c:pt idx="240">
                  <c:v>4.5362188725606011E-2</c:v>
                </c:pt>
                <c:pt idx="241">
                  <c:v>9.5831909805261364E-2</c:v>
                </c:pt>
                <c:pt idx="242">
                  <c:v>3.1968160225959684E-2</c:v>
                </c:pt>
                <c:pt idx="243">
                  <c:v>2.3901098901098899E-2</c:v>
                </c:pt>
                <c:pt idx="244">
                  <c:v>3.1503666374966051E-2</c:v>
                </c:pt>
                <c:pt idx="245">
                  <c:v>2.8205128205128206E-2</c:v>
                </c:pt>
                <c:pt idx="246">
                  <c:v>2.362959020755721E-2</c:v>
                </c:pt>
                <c:pt idx="247">
                  <c:v>3.6270679592919498E-2</c:v>
                </c:pt>
                <c:pt idx="248">
                  <c:v>5.4506295559973494E-2</c:v>
                </c:pt>
                <c:pt idx="249">
                  <c:v>2.3939064200217627E-2</c:v>
                </c:pt>
                <c:pt idx="250">
                  <c:v>1.7543014121162465E-2</c:v>
                </c:pt>
                <c:pt idx="251">
                  <c:v>1.9901595912445592E-2</c:v>
                </c:pt>
                <c:pt idx="252">
                  <c:v>1.8332855915210541E-2</c:v>
                </c:pt>
                <c:pt idx="253">
                  <c:v>1.7389166022623481E-2</c:v>
                </c:pt>
                <c:pt idx="254">
                  <c:v>2.1481659074562454E-2</c:v>
                </c:pt>
                <c:pt idx="255">
                  <c:v>4.0645634629493763E-2</c:v>
                </c:pt>
                <c:pt idx="256">
                  <c:v>1.5250836120401338E-2</c:v>
                </c:pt>
                <c:pt idx="257">
                  <c:v>1.0679971959919179E-2</c:v>
                </c:pt>
                <c:pt idx="258">
                  <c:v>1.3586722848052284E-2</c:v>
                </c:pt>
                <c:pt idx="259">
                  <c:v>1.1569191434963247E-2</c:v>
                </c:pt>
                <c:pt idx="260">
                  <c:v>9.5690747782002528E-3</c:v>
                </c:pt>
                <c:pt idx="261">
                  <c:v>1.1765598906937909E-2</c:v>
                </c:pt>
                <c:pt idx="262">
                  <c:v>2.1869954498752384E-2</c:v>
                </c:pt>
                <c:pt idx="263">
                  <c:v>1.2472391840977004E-2</c:v>
                </c:pt>
                <c:pt idx="264">
                  <c:v>8.2022445802449051E-3</c:v>
                </c:pt>
                <c:pt idx="265">
                  <c:v>1.007229592194848E-2</c:v>
                </c:pt>
                <c:pt idx="266">
                  <c:v>8.340418640430787E-3</c:v>
                </c:pt>
                <c:pt idx="267">
                  <c:v>8.8814116358229972E-3</c:v>
                </c:pt>
                <c:pt idx="268">
                  <c:v>8.8888888888888889E-3</c:v>
                </c:pt>
                <c:pt idx="269">
                  <c:v>1.5492957746478873E-2</c:v>
                </c:pt>
                <c:pt idx="270">
                  <c:v>8.8698577764184123E-3</c:v>
                </c:pt>
                <c:pt idx="271">
                  <c:v>5.9534785701114302E-3</c:v>
                </c:pt>
                <c:pt idx="272">
                  <c:v>8.5463258785942499E-3</c:v>
                </c:pt>
                <c:pt idx="273">
                  <c:v>6.6054243219597552E-3</c:v>
                </c:pt>
                <c:pt idx="274">
                  <c:v>6.2458636664460623E-3</c:v>
                </c:pt>
                <c:pt idx="275">
                  <c:v>6.803372939823687E-3</c:v>
                </c:pt>
                <c:pt idx="276">
                  <c:v>1.014054438711973E-2</c:v>
                </c:pt>
                <c:pt idx="277">
                  <c:v>7.2634828400217908E-3</c:v>
                </c:pt>
                <c:pt idx="278">
                  <c:v>4.1821714360983963E-3</c:v>
                </c:pt>
                <c:pt idx="279">
                  <c:v>7.2113009977279466E-3</c:v>
                </c:pt>
                <c:pt idx="280">
                  <c:v>5.0962038481539261E-3</c:v>
                </c:pt>
                <c:pt idx="281">
                  <c:v>3.6719706242350062E-3</c:v>
                </c:pt>
                <c:pt idx="282">
                  <c:v>3.5198509239608676E-3</c:v>
                </c:pt>
                <c:pt idx="283">
                  <c:v>5.073382859213626E-3</c:v>
                </c:pt>
                <c:pt idx="284">
                  <c:v>3.0156815440289505E-3</c:v>
                </c:pt>
                <c:pt idx="285">
                  <c:v>2.472743621445431E-3</c:v>
                </c:pt>
                <c:pt idx="286">
                  <c:v>4.1367898510755651E-3</c:v>
                </c:pt>
                <c:pt idx="287">
                  <c:v>2.1331795906601326E-3</c:v>
                </c:pt>
                <c:pt idx="288">
                  <c:v>1.849796522382538E-3</c:v>
                </c:pt>
                <c:pt idx="289">
                  <c:v>1.5532940546331012E-3</c:v>
                </c:pt>
                <c:pt idx="290">
                  <c:v>2.6401299756295695E-3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C4-4F8B-BFF0-E6161AC7A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4862472"/>
        <c:axId val="414859336"/>
      </c:lineChart>
      <c:dateAx>
        <c:axId val="414862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59336"/>
        <c:crosses val="autoZero"/>
        <c:auto val="1"/>
        <c:lblOffset val="100"/>
        <c:baseTimeUnit val="days"/>
        <c:majorUnit val="3"/>
      </c:dateAx>
      <c:valAx>
        <c:axId val="414859336"/>
        <c:scaling>
          <c:orientation val="minMax"/>
          <c:max val="0.5"/>
        </c:scaling>
        <c:delete val="0"/>
        <c:axPos val="l"/>
        <c:numFmt formatCode="0\ 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48624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List1!$D$1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7.8188008299010653E-3"/>
                  <c:y val="-0.12681972810501224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61CE-4A2A-887C-F4A54C3D8656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23.02 - 01.03</c:v>
                </c:pt>
                <c:pt idx="1">
                  <c:v>02.03 - 08.03</c:v>
                </c:pt>
                <c:pt idx="2">
                  <c:v>09.03 - 15.03</c:v>
                </c:pt>
                <c:pt idx="3">
                  <c:v>16.03 - 22.03</c:v>
                </c:pt>
                <c:pt idx="4">
                  <c:v>23.03 - 29.03</c:v>
                </c:pt>
                <c:pt idx="5">
                  <c:v>30.03 - 05.04</c:v>
                </c:pt>
                <c:pt idx="6">
                  <c:v>06.04 - 12.04</c:v>
                </c:pt>
                <c:pt idx="7">
                  <c:v>13.04 - 19.04</c:v>
                </c:pt>
                <c:pt idx="8">
                  <c:v>20.04 - 26.04</c:v>
                </c:pt>
                <c:pt idx="9">
                  <c:v>27.04 - 03.05</c:v>
                </c:pt>
                <c:pt idx="10">
                  <c:v>04.05 - 10.05</c:v>
                </c:pt>
                <c:pt idx="11">
                  <c:v>11.05 - 17.05</c:v>
                </c:pt>
                <c:pt idx="12">
                  <c:v>18.05 - 24.05</c:v>
                </c:pt>
                <c:pt idx="13">
                  <c:v>25.05 - 31.05</c:v>
                </c:pt>
                <c:pt idx="14">
                  <c:v>01.06 - 07.06</c:v>
                </c:pt>
                <c:pt idx="15">
                  <c:v>08.06 - 14.06</c:v>
                </c:pt>
                <c:pt idx="16">
                  <c:v>15.06 - 21.06</c:v>
                </c:pt>
              </c:strCache>
            </c:strRef>
          </c:cat>
          <c:val>
            <c:numRef>
              <c:f>List1!$D$2:$D$18</c:f>
              <c:numCache>
                <c:formatCode>General</c:formatCode>
                <c:ptCount val="17"/>
                <c:pt idx="0">
                  <c:v>25.832705350413999</c:v>
                </c:pt>
                <c:pt idx="1">
                  <c:v>29.472417941227</c:v>
                </c:pt>
                <c:pt idx="2">
                  <c:v>37.861125190065003</c:v>
                </c:pt>
                <c:pt idx="3">
                  <c:v>37.559101654846003</c:v>
                </c:pt>
                <c:pt idx="4">
                  <c:v>38.529204785361998</c:v>
                </c:pt>
                <c:pt idx="5">
                  <c:v>35.037593984962001</c:v>
                </c:pt>
                <c:pt idx="6">
                  <c:v>30.687830687830001</c:v>
                </c:pt>
                <c:pt idx="7">
                  <c:v>28.920786815523002</c:v>
                </c:pt>
                <c:pt idx="8">
                  <c:v>25.171767645220999</c:v>
                </c:pt>
                <c:pt idx="9">
                  <c:v>23.75</c:v>
                </c:pt>
                <c:pt idx="10">
                  <c:v>23.305407463822998</c:v>
                </c:pt>
                <c:pt idx="11">
                  <c:v>17.969924812030001</c:v>
                </c:pt>
                <c:pt idx="12">
                  <c:v>12.525389302640001</c:v>
                </c:pt>
                <c:pt idx="13">
                  <c:v>8.88450148075</c:v>
                </c:pt>
                <c:pt idx="14">
                  <c:v>6.3145809414459997</c:v>
                </c:pt>
                <c:pt idx="15">
                  <c:v>3.7142857142849999</c:v>
                </c:pt>
                <c:pt idx="16">
                  <c:v>1.897533206831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CE-4A2A-887C-F4A54C3D86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List1!$D$1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0"/>
                  <c:y val="-0.10333459327075069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E62E-4708-B3D9-CEE9753FE499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22.02 - 28.02</c:v>
                </c:pt>
                <c:pt idx="1">
                  <c:v>01.03 - 07.03</c:v>
                </c:pt>
                <c:pt idx="2">
                  <c:v>08.03 - 14.03</c:v>
                </c:pt>
                <c:pt idx="3">
                  <c:v>15.03 - 21.03</c:v>
                </c:pt>
                <c:pt idx="4">
                  <c:v>22.03 - 28.03</c:v>
                </c:pt>
                <c:pt idx="5">
                  <c:v>29.03 - 04.04</c:v>
                </c:pt>
                <c:pt idx="6">
                  <c:v>05.04 - 11.04</c:v>
                </c:pt>
                <c:pt idx="7">
                  <c:v>12.04 - 18.04</c:v>
                </c:pt>
                <c:pt idx="8">
                  <c:v>19.04 - 25.04</c:v>
                </c:pt>
                <c:pt idx="9">
                  <c:v>26.04 - 02.05</c:v>
                </c:pt>
                <c:pt idx="10">
                  <c:v>03.05 - 09.05</c:v>
                </c:pt>
                <c:pt idx="11">
                  <c:v>10.05 - 16.05</c:v>
                </c:pt>
                <c:pt idx="12">
                  <c:v>17.05 - 23.05</c:v>
                </c:pt>
                <c:pt idx="13">
                  <c:v>24.05 - 30.05</c:v>
                </c:pt>
                <c:pt idx="14">
                  <c:v>31.05 - 06.06</c:v>
                </c:pt>
                <c:pt idx="15">
                  <c:v>07.06 - 13.06</c:v>
                </c:pt>
                <c:pt idx="16">
                  <c:v>14.06 - 20.06</c:v>
                </c:pt>
              </c:strCache>
            </c:strRef>
          </c:cat>
          <c:val>
            <c:numRef>
              <c:f>List1!$D$2:$D$18</c:f>
              <c:numCache>
                <c:formatCode>General</c:formatCode>
                <c:ptCount val="17"/>
                <c:pt idx="0">
                  <c:v>20.414395790263999</c:v>
                </c:pt>
                <c:pt idx="1">
                  <c:v>22.486909488462999</c:v>
                </c:pt>
                <c:pt idx="2">
                  <c:v>29.513473742296998</c:v>
                </c:pt>
                <c:pt idx="3">
                  <c:v>29.922779922779</c:v>
                </c:pt>
                <c:pt idx="4">
                  <c:v>27.962340282446998</c:v>
                </c:pt>
                <c:pt idx="5">
                  <c:v>25.929716820197001</c:v>
                </c:pt>
                <c:pt idx="6">
                  <c:v>22.337821297428999</c:v>
                </c:pt>
                <c:pt idx="7">
                  <c:v>18.075040783034002</c:v>
                </c:pt>
                <c:pt idx="8">
                  <c:v>11.895136591939</c:v>
                </c:pt>
                <c:pt idx="9">
                  <c:v>8.1901014702830004</c:v>
                </c:pt>
                <c:pt idx="10">
                  <c:v>8.9910496338480002</c:v>
                </c:pt>
                <c:pt idx="11">
                  <c:v>5.5470151165760004</c:v>
                </c:pt>
                <c:pt idx="12">
                  <c:v>2.7859569648920002</c:v>
                </c:pt>
                <c:pt idx="13">
                  <c:v>2.3515417696030001</c:v>
                </c:pt>
                <c:pt idx="14">
                  <c:v>1.2930021158210001</c:v>
                </c:pt>
                <c:pt idx="15">
                  <c:v>0.84409136047599997</c:v>
                </c:pt>
                <c:pt idx="16">
                  <c:v>0.30405405405399999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2E-4708-B3D9-CEE9753FE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94269833917821E-2"/>
          <c:y val="4.1915155129150068E-2"/>
          <c:w val="0.81706720452149362"/>
          <c:h val="0.76753447806737263"/>
        </c:manualLayout>
      </c:layout>
      <c:lineChart>
        <c:grouping val="standard"/>
        <c:varyColors val="0"/>
        <c:ser>
          <c:idx val="0"/>
          <c:order val="0"/>
          <c:tx>
            <c:strRef>
              <c:f>List1!$D$1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6"/>
              <c:layout>
                <c:manualLayout>
                  <c:x val="-1.1728201244851596E-2"/>
                  <c:y val="-9.3940539337046075E-2"/>
                </c:manualLayout>
              </c:layout>
              <c:numFmt formatCode="###0\,00%" sourceLinked="0"/>
              <c:spPr>
                <a:solidFill>
                  <a:srgbClr val="FBCBD8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BF29-438D-8691-E33F037B41E3}"/>
                </c:ext>
              </c:extLst>
            </c:dLbl>
            <c:numFmt formatCode="###0\,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List1!$A$2:$A$18</c:f>
              <c:strCache>
                <c:ptCount val="17"/>
                <c:pt idx="0">
                  <c:v>23.02 - 01.03</c:v>
                </c:pt>
                <c:pt idx="1">
                  <c:v>02.03 - 08.03</c:v>
                </c:pt>
                <c:pt idx="2">
                  <c:v>09.03 - 15.03</c:v>
                </c:pt>
                <c:pt idx="3">
                  <c:v>16.03 - 22.03</c:v>
                </c:pt>
                <c:pt idx="4">
                  <c:v>23.03 - 29.03</c:v>
                </c:pt>
                <c:pt idx="5">
                  <c:v>30.03 - 05.04</c:v>
                </c:pt>
                <c:pt idx="6">
                  <c:v>06.04 - 12.04</c:v>
                </c:pt>
                <c:pt idx="7">
                  <c:v>13.04 - 19.04</c:v>
                </c:pt>
                <c:pt idx="8">
                  <c:v>20.04 - 26.04</c:v>
                </c:pt>
                <c:pt idx="9">
                  <c:v>27.04 - 03.05</c:v>
                </c:pt>
                <c:pt idx="10">
                  <c:v>04.05 - 10.05</c:v>
                </c:pt>
                <c:pt idx="11">
                  <c:v>11.05 - 17.05</c:v>
                </c:pt>
                <c:pt idx="12">
                  <c:v>18.05 - 24.05</c:v>
                </c:pt>
                <c:pt idx="13">
                  <c:v>25.05 - 31.05</c:v>
                </c:pt>
                <c:pt idx="14">
                  <c:v>01.06 - 07.06</c:v>
                </c:pt>
                <c:pt idx="15">
                  <c:v>08.06 - 14.06</c:v>
                </c:pt>
                <c:pt idx="16">
                  <c:v>15.06 - 21.06</c:v>
                </c:pt>
              </c:strCache>
            </c:strRef>
          </c:cat>
          <c:val>
            <c:numRef>
              <c:f>List1!$D$2:$D$18</c:f>
              <c:numCache>
                <c:formatCode>General</c:formatCode>
                <c:ptCount val="17"/>
                <c:pt idx="0">
                  <c:v>30.122039925644</c:v>
                </c:pt>
                <c:pt idx="1">
                  <c:v>29.234824404992001</c:v>
                </c:pt>
                <c:pt idx="2">
                  <c:v>29.230073828536</c:v>
                </c:pt>
                <c:pt idx="3">
                  <c:v>26.701071853910001</c:v>
                </c:pt>
                <c:pt idx="4">
                  <c:v>23.416363466741</c:v>
                </c:pt>
                <c:pt idx="5">
                  <c:v>21.521210483653</c:v>
                </c:pt>
                <c:pt idx="6">
                  <c:v>18.126721763085001</c:v>
                </c:pt>
                <c:pt idx="7">
                  <c:v>14.943679599498999</c:v>
                </c:pt>
                <c:pt idx="8">
                  <c:v>11.322198138467</c:v>
                </c:pt>
                <c:pt idx="9">
                  <c:v>8.0944169001940001</c:v>
                </c:pt>
                <c:pt idx="10">
                  <c:v>5.7350718064999997</c:v>
                </c:pt>
                <c:pt idx="11">
                  <c:v>2.9061801399</c:v>
                </c:pt>
                <c:pt idx="12">
                  <c:v>1.7341713221599999</c:v>
                </c:pt>
                <c:pt idx="13">
                  <c:v>1.469428714787</c:v>
                </c:pt>
                <c:pt idx="14">
                  <c:v>1.217904451001</c:v>
                </c:pt>
                <c:pt idx="15">
                  <c:v>0.95805105043399996</c:v>
                </c:pt>
                <c:pt idx="16">
                  <c:v>0.395180098471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29-438D-8691-E33F037B4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8844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Zlínský kraj</c:v>
                </c:pt>
                <c:pt idx="4">
                  <c:v>Středočeský kraj</c:v>
                </c:pt>
                <c:pt idx="5">
                  <c:v>Plzeňský kraj</c:v>
                </c:pt>
                <c:pt idx="6">
                  <c:v>Hlavní město Praha</c:v>
                </c:pt>
                <c:pt idx="7">
                  <c:v>ČR</c:v>
                </c:pt>
                <c:pt idx="8">
                  <c:v>Královéhradecký kraj</c:v>
                </c:pt>
                <c:pt idx="9">
                  <c:v>Kraj Vysočina</c:v>
                </c:pt>
                <c:pt idx="10">
                  <c:v>Pardubický kraj</c:v>
                </c:pt>
                <c:pt idx="11">
                  <c:v>Jihomoravský kraj</c:v>
                </c:pt>
                <c:pt idx="12">
                  <c:v>Olomoucký kraj</c:v>
                </c:pt>
                <c:pt idx="13">
                  <c:v>Karlovarský kraj</c:v>
                </c:pt>
                <c:pt idx="14">
                  <c:v>Ústecký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224.65931597150299</c:v>
                </c:pt>
                <c:pt idx="1">
                  <c:v>345.16142610598899</c:v>
                </c:pt>
                <c:pt idx="2">
                  <c:v>235.24683185171099</c:v>
                </c:pt>
                <c:pt idx="3">
                  <c:v>312.73085446934198</c:v>
                </c:pt>
                <c:pt idx="4">
                  <c:v>192.178583417254</c:v>
                </c:pt>
                <c:pt idx="5">
                  <c:v>156.971159478012</c:v>
                </c:pt>
                <c:pt idx="6">
                  <c:v>159.63695143622999</c:v>
                </c:pt>
                <c:pt idx="7">
                  <c:v>225.79431213375599</c:v>
                </c:pt>
                <c:pt idx="8">
                  <c:v>100.411687920473</c:v>
                </c:pt>
                <c:pt idx="9">
                  <c:v>350.75219905187203</c:v>
                </c:pt>
                <c:pt idx="10">
                  <c:v>346.94353105662401</c:v>
                </c:pt>
                <c:pt idx="11">
                  <c:v>209.57312084636101</c:v>
                </c:pt>
                <c:pt idx="12">
                  <c:v>251.514555037945</c:v>
                </c:pt>
                <c:pt idx="13">
                  <c:v>96.581031485416005</c:v>
                </c:pt>
                <c:pt idx="14">
                  <c:v>262.89147970347102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12-4CBF-BBB0-B856CD71C7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Zlínský kraj</c:v>
                </c:pt>
                <c:pt idx="4">
                  <c:v>Středočeský kraj</c:v>
                </c:pt>
                <c:pt idx="5">
                  <c:v>Plzeňský kraj</c:v>
                </c:pt>
                <c:pt idx="6">
                  <c:v>Hlavní město Praha</c:v>
                </c:pt>
                <c:pt idx="7">
                  <c:v>ČR</c:v>
                </c:pt>
                <c:pt idx="8">
                  <c:v>Královéhradecký kraj</c:v>
                </c:pt>
                <c:pt idx="9">
                  <c:v>Kraj Vysočina</c:v>
                </c:pt>
                <c:pt idx="10">
                  <c:v>Pardubický kraj</c:v>
                </c:pt>
                <c:pt idx="11">
                  <c:v>Jihomoravský kraj</c:v>
                </c:pt>
                <c:pt idx="12">
                  <c:v>Olomoucký kraj</c:v>
                </c:pt>
                <c:pt idx="13">
                  <c:v>Karlovarský kraj</c:v>
                </c:pt>
                <c:pt idx="14">
                  <c:v>Ústecký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94.593396198527003</c:v>
                </c:pt>
                <c:pt idx="1">
                  <c:v>212.56892705307899</c:v>
                </c:pt>
                <c:pt idx="2">
                  <c:v>189.14318138831001</c:v>
                </c:pt>
                <c:pt idx="3">
                  <c:v>216.695395222851</c:v>
                </c:pt>
                <c:pt idx="4">
                  <c:v>125.88116817724</c:v>
                </c:pt>
                <c:pt idx="5">
                  <c:v>74.971300049199002</c:v>
                </c:pt>
                <c:pt idx="6">
                  <c:v>117.468700113452</c:v>
                </c:pt>
                <c:pt idx="7">
                  <c:v>146.903829876613</c:v>
                </c:pt>
                <c:pt idx="8">
                  <c:v>47.695551762225001</c:v>
                </c:pt>
                <c:pt idx="9">
                  <c:v>189.07735730140001</c:v>
                </c:pt>
                <c:pt idx="10">
                  <c:v>150.169588069285</c:v>
                </c:pt>
                <c:pt idx="11">
                  <c:v>187.15888332268599</c:v>
                </c:pt>
                <c:pt idx="12">
                  <c:v>131.224985237189</c:v>
                </c:pt>
                <c:pt idx="13">
                  <c:v>24.145257871354001</c:v>
                </c:pt>
                <c:pt idx="14">
                  <c:v>191.04536102674601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12-4CBF-BBB0-B856CD71C7F9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1.5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Zlínský kraj</c:v>
                </c:pt>
                <c:pt idx="4">
                  <c:v>Středočeský kraj</c:v>
                </c:pt>
                <c:pt idx="5">
                  <c:v>Plzeňský kraj</c:v>
                </c:pt>
                <c:pt idx="6">
                  <c:v>Hlavní město Praha</c:v>
                </c:pt>
                <c:pt idx="7">
                  <c:v>ČR</c:v>
                </c:pt>
                <c:pt idx="8">
                  <c:v>Královéhradecký kraj</c:v>
                </c:pt>
                <c:pt idx="9">
                  <c:v>Kraj Vysočina</c:v>
                </c:pt>
                <c:pt idx="10">
                  <c:v>Pardubický kraj</c:v>
                </c:pt>
                <c:pt idx="11">
                  <c:v>Jihomoravský kraj</c:v>
                </c:pt>
                <c:pt idx="12">
                  <c:v>Olomoucký kraj</c:v>
                </c:pt>
                <c:pt idx="13">
                  <c:v>Karlovarský kraj</c:v>
                </c:pt>
                <c:pt idx="14">
                  <c:v>Ústecký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17.736261787223</c:v>
                </c:pt>
                <c:pt idx="1">
                  <c:v>31.569642631644999</c:v>
                </c:pt>
                <c:pt idx="2">
                  <c:v>22.460752789861001</c:v>
                </c:pt>
                <c:pt idx="3">
                  <c:v>36.936715094804001</c:v>
                </c:pt>
                <c:pt idx="4">
                  <c:v>8.3920778784820005</c:v>
                </c:pt>
                <c:pt idx="5">
                  <c:v>11.714265632687001</c:v>
                </c:pt>
                <c:pt idx="6">
                  <c:v>15.060089758134</c:v>
                </c:pt>
                <c:pt idx="7">
                  <c:v>15.378017936019001</c:v>
                </c:pt>
                <c:pt idx="8">
                  <c:v>2.5102921980109998</c:v>
                </c:pt>
                <c:pt idx="9">
                  <c:v>5.4805031101850004</c:v>
                </c:pt>
                <c:pt idx="10">
                  <c:v>15.534784972683999</c:v>
                </c:pt>
                <c:pt idx="11">
                  <c:v>8.9656950094700001</c:v>
                </c:pt>
                <c:pt idx="12">
                  <c:v>24.057913960151001</c:v>
                </c:pt>
                <c:pt idx="13">
                  <c:v>9.6581031485410005</c:v>
                </c:pt>
                <c:pt idx="14">
                  <c:v>13.062930668495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12-4CBF-BBB0-B856CD71C7F9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Sloupec2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Zlínský kraj</c:v>
                </c:pt>
                <c:pt idx="4">
                  <c:v>Středočeský kraj</c:v>
                </c:pt>
                <c:pt idx="5">
                  <c:v>Plzeňský kraj</c:v>
                </c:pt>
                <c:pt idx="6">
                  <c:v>Hlavní město Praha</c:v>
                </c:pt>
                <c:pt idx="7">
                  <c:v>ČR</c:v>
                </c:pt>
                <c:pt idx="8">
                  <c:v>Královéhradecký kraj</c:v>
                </c:pt>
                <c:pt idx="9">
                  <c:v>Kraj Vysočina</c:v>
                </c:pt>
                <c:pt idx="10">
                  <c:v>Pardubický kraj</c:v>
                </c:pt>
                <c:pt idx="11">
                  <c:v>Jihomoravský kraj</c:v>
                </c:pt>
                <c:pt idx="12">
                  <c:v>Olomoucký kraj</c:v>
                </c:pt>
                <c:pt idx="13">
                  <c:v>Karlovarský kraj</c:v>
                </c:pt>
                <c:pt idx="14">
                  <c:v>Ústecký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23.648349049631001</c:v>
                </c:pt>
                <c:pt idx="1">
                  <c:v>16.837142736876999</c:v>
                </c:pt>
                <c:pt idx="2">
                  <c:v>14.185738604122999</c:v>
                </c:pt>
                <c:pt idx="3">
                  <c:v>12.312238364934</c:v>
                </c:pt>
                <c:pt idx="4">
                  <c:v>11.748909029875</c:v>
                </c:pt>
                <c:pt idx="5">
                  <c:v>11.714265632687001</c:v>
                </c:pt>
                <c:pt idx="6">
                  <c:v>9.0360538548800005</c:v>
                </c:pt>
                <c:pt idx="7">
                  <c:v>8.3766439163679998</c:v>
                </c:pt>
                <c:pt idx="8">
                  <c:v>5.0205843960229997</c:v>
                </c:pt>
                <c:pt idx="9">
                  <c:v>2.7402515550920001</c:v>
                </c:pt>
                <c:pt idx="10">
                  <c:v>2.5891308287800001</c:v>
                </c:pt>
                <c:pt idx="11">
                  <c:v>2.241423752367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12-4CBF-BBB0-B856CD71C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Jihočeský kraj</c:v>
                </c:pt>
                <c:pt idx="2">
                  <c:v>Moravskoslezský kraj</c:v>
                </c:pt>
                <c:pt idx="3">
                  <c:v>Zlínský kraj</c:v>
                </c:pt>
                <c:pt idx="4">
                  <c:v>Středočeský kraj</c:v>
                </c:pt>
                <c:pt idx="5">
                  <c:v>Plzeňský kraj</c:v>
                </c:pt>
                <c:pt idx="6">
                  <c:v>Hlavní město Praha</c:v>
                </c:pt>
                <c:pt idx="7">
                  <c:v>ČR</c:v>
                </c:pt>
                <c:pt idx="8">
                  <c:v>Královéhradecký kraj</c:v>
                </c:pt>
                <c:pt idx="9">
                  <c:v>Kraj Vysočina</c:v>
                </c:pt>
                <c:pt idx="10">
                  <c:v>Pardubický kraj</c:v>
                </c:pt>
                <c:pt idx="11">
                  <c:v>Jihomoravský kraj</c:v>
                </c:pt>
                <c:pt idx="12">
                  <c:v>Olomoucký kraj</c:v>
                </c:pt>
                <c:pt idx="13">
                  <c:v>Karlovarský kraj</c:v>
                </c:pt>
                <c:pt idx="14">
                  <c:v>Ústecký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23.648349049631001</c:v>
                </c:pt>
                <c:pt idx="1">
                  <c:v>16.837142736876999</c:v>
                </c:pt>
                <c:pt idx="2">
                  <c:v>14.185738604122999</c:v>
                </c:pt>
                <c:pt idx="3">
                  <c:v>12.312238364934</c:v>
                </c:pt>
                <c:pt idx="4">
                  <c:v>11.748909029875</c:v>
                </c:pt>
                <c:pt idx="5">
                  <c:v>11.714265632687001</c:v>
                </c:pt>
                <c:pt idx="6">
                  <c:v>9.0360538548800005</c:v>
                </c:pt>
                <c:pt idx="7">
                  <c:v>8.3766439163679998</c:v>
                </c:pt>
                <c:pt idx="8">
                  <c:v>5.0205843960229997</c:v>
                </c:pt>
                <c:pt idx="9">
                  <c:v>2.7402515550920001</c:v>
                </c:pt>
                <c:pt idx="10">
                  <c:v>2.5891308287800001</c:v>
                </c:pt>
                <c:pt idx="11">
                  <c:v>2.241423752367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Moravskoslezský kraj</c:v>
                </c:pt>
                <c:pt idx="2">
                  <c:v>Hlavní město Praha</c:v>
                </c:pt>
                <c:pt idx="3">
                  <c:v>Plzeňský kraj</c:v>
                </c:pt>
                <c:pt idx="4">
                  <c:v>Středočeský kraj</c:v>
                </c:pt>
                <c:pt idx="5">
                  <c:v>ČR</c:v>
                </c:pt>
                <c:pt idx="6">
                  <c:v>Pardubický kraj</c:v>
                </c:pt>
                <c:pt idx="7">
                  <c:v>Jihočeský kraj</c:v>
                </c:pt>
                <c:pt idx="8">
                  <c:v>Olomoucký kraj</c:v>
                </c:pt>
                <c:pt idx="9">
                  <c:v>Kraj Vysočina</c:v>
                </c:pt>
                <c:pt idx="10">
                  <c:v>Zlínský kraj</c:v>
                </c:pt>
                <c:pt idx="11">
                  <c:v>Jihomoravský kraj</c:v>
                </c:pt>
                <c:pt idx="12">
                  <c:v>Královéhradecký kraj</c:v>
                </c:pt>
                <c:pt idx="13">
                  <c:v>Ústecký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345.64760535339002</c:v>
                </c:pt>
                <c:pt idx="1">
                  <c:v>293.94473838918202</c:v>
                </c:pt>
                <c:pt idx="2">
                  <c:v>200.77472857220701</c:v>
                </c:pt>
                <c:pt idx="3">
                  <c:v>197.316495659037</c:v>
                </c:pt>
                <c:pt idx="4">
                  <c:v>265.46639552791203</c:v>
                </c:pt>
                <c:pt idx="5">
                  <c:v>289.29433059023597</c:v>
                </c:pt>
                <c:pt idx="6">
                  <c:v>394.060262386467</c:v>
                </c:pt>
                <c:pt idx="7">
                  <c:v>368.04798255179901</c:v>
                </c:pt>
                <c:pt idx="8">
                  <c:v>335.57717276231898</c:v>
                </c:pt>
                <c:pt idx="9">
                  <c:v>452.74616526471999</c:v>
                </c:pt>
                <c:pt idx="10">
                  <c:v>357.68695767371003</c:v>
                </c:pt>
                <c:pt idx="11">
                  <c:v>250.78230764109199</c:v>
                </c:pt>
                <c:pt idx="12">
                  <c:v>161.026943663249</c:v>
                </c:pt>
                <c:pt idx="13">
                  <c:v>362.60332053276898</c:v>
                </c:pt>
                <c:pt idx="14">
                  <c:v>129.83205595342699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6F-4ABE-BBEB-A66F965F78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Moravskoslezský kraj</c:v>
                </c:pt>
                <c:pt idx="2">
                  <c:v>Hlavní město Praha</c:v>
                </c:pt>
                <c:pt idx="3">
                  <c:v>Plzeňský kraj</c:v>
                </c:pt>
                <c:pt idx="4">
                  <c:v>Středočeský kraj</c:v>
                </c:pt>
                <c:pt idx="5">
                  <c:v>ČR</c:v>
                </c:pt>
                <c:pt idx="6">
                  <c:v>Pardubický kraj</c:v>
                </c:pt>
                <c:pt idx="7">
                  <c:v>Jihočeský kraj</c:v>
                </c:pt>
                <c:pt idx="8">
                  <c:v>Olomoucký kraj</c:v>
                </c:pt>
                <c:pt idx="9">
                  <c:v>Kraj Vysočina</c:v>
                </c:pt>
                <c:pt idx="10">
                  <c:v>Zlínský kraj</c:v>
                </c:pt>
                <c:pt idx="11">
                  <c:v>Jihomoravský kraj</c:v>
                </c:pt>
                <c:pt idx="12">
                  <c:v>Královéhradecký kraj</c:v>
                </c:pt>
                <c:pt idx="13">
                  <c:v>Ústecký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116.13759539873899</c:v>
                </c:pt>
                <c:pt idx="1">
                  <c:v>149.071974468799</c:v>
                </c:pt>
                <c:pt idx="2">
                  <c:v>106.93436630476199</c:v>
                </c:pt>
                <c:pt idx="3">
                  <c:v>98.658247829518004</c:v>
                </c:pt>
                <c:pt idx="4">
                  <c:v>124.22465944575301</c:v>
                </c:pt>
                <c:pt idx="5">
                  <c:v>148.620662660748</c:v>
                </c:pt>
                <c:pt idx="6">
                  <c:v>153.77961458984001</c:v>
                </c:pt>
                <c:pt idx="7">
                  <c:v>200.57641377161499</c:v>
                </c:pt>
                <c:pt idx="8">
                  <c:v>155.80368735393401</c:v>
                </c:pt>
                <c:pt idx="9">
                  <c:v>239.98020781791101</c:v>
                </c:pt>
                <c:pt idx="10">
                  <c:v>223.00236250027501</c:v>
                </c:pt>
                <c:pt idx="11">
                  <c:v>175.32568410306399</c:v>
                </c:pt>
                <c:pt idx="12">
                  <c:v>40.823732196316001</c:v>
                </c:pt>
                <c:pt idx="13">
                  <c:v>209.85310282802001</c:v>
                </c:pt>
                <c:pt idx="14">
                  <c:v>58.633831720902002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6F-4ABE-BBEB-A66F965F7806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1.5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Moravskoslezský kraj</c:v>
                </c:pt>
                <c:pt idx="2">
                  <c:v>Hlavní město Praha</c:v>
                </c:pt>
                <c:pt idx="3">
                  <c:v>Plzeňský kraj</c:v>
                </c:pt>
                <c:pt idx="4">
                  <c:v>Středočeský kraj</c:v>
                </c:pt>
                <c:pt idx="5">
                  <c:v>ČR</c:v>
                </c:pt>
                <c:pt idx="6">
                  <c:v>Pardubický kraj</c:v>
                </c:pt>
                <c:pt idx="7">
                  <c:v>Jihočeský kraj</c:v>
                </c:pt>
                <c:pt idx="8">
                  <c:v>Olomoucký kraj</c:v>
                </c:pt>
                <c:pt idx="9">
                  <c:v>Kraj Vysočina</c:v>
                </c:pt>
                <c:pt idx="10">
                  <c:v>Zlínský kraj</c:v>
                </c:pt>
                <c:pt idx="11">
                  <c:v>Jihomoravský kraj</c:v>
                </c:pt>
                <c:pt idx="12">
                  <c:v>Královéhradecký kraj</c:v>
                </c:pt>
                <c:pt idx="13">
                  <c:v>Ústecký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74.659882756331996</c:v>
                </c:pt>
                <c:pt idx="1">
                  <c:v>38.842697572855997</c:v>
                </c:pt>
                <c:pt idx="2">
                  <c:v>28.370342080855</c:v>
                </c:pt>
                <c:pt idx="3">
                  <c:v>70.156976234324006</c:v>
                </c:pt>
                <c:pt idx="4">
                  <c:v>22.973053459146001</c:v>
                </c:pt>
                <c:pt idx="5">
                  <c:v>31.669367063383</c:v>
                </c:pt>
                <c:pt idx="6">
                  <c:v>16.819645345763</c:v>
                </c:pt>
                <c:pt idx="7">
                  <c:v>58.420314690761003</c:v>
                </c:pt>
                <c:pt idx="8">
                  <c:v>23.969798054451001</c:v>
                </c:pt>
                <c:pt idx="9">
                  <c:v>17.318159327065</c:v>
                </c:pt>
                <c:pt idx="10">
                  <c:v>26.495330198051999</c:v>
                </c:pt>
                <c:pt idx="11">
                  <c:v>31.070374398011001</c:v>
                </c:pt>
                <c:pt idx="12">
                  <c:v>6.8039553660519996</c:v>
                </c:pt>
                <c:pt idx="13">
                  <c:v>21.413581921226001</c:v>
                </c:pt>
                <c:pt idx="14">
                  <c:v>16.752523348829001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6F-4ABE-BBEB-A66F965F7806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Sloupec1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Moravskoslezský kraj</c:v>
                </c:pt>
                <c:pt idx="2">
                  <c:v>Hlavní město Praha</c:v>
                </c:pt>
                <c:pt idx="3">
                  <c:v>Plzeňský kraj</c:v>
                </c:pt>
                <c:pt idx="4">
                  <c:v>Středočeský kraj</c:v>
                </c:pt>
                <c:pt idx="5">
                  <c:v>ČR</c:v>
                </c:pt>
                <c:pt idx="6">
                  <c:v>Pardubický kraj</c:v>
                </c:pt>
                <c:pt idx="7">
                  <c:v>Jihočeský kraj</c:v>
                </c:pt>
                <c:pt idx="8">
                  <c:v>Olomoucký kraj</c:v>
                </c:pt>
                <c:pt idx="9">
                  <c:v>Kraj Vysočina</c:v>
                </c:pt>
                <c:pt idx="10">
                  <c:v>Zlínský kraj</c:v>
                </c:pt>
                <c:pt idx="11">
                  <c:v>Jihomoravský kraj</c:v>
                </c:pt>
                <c:pt idx="12">
                  <c:v>Královéhradecký kraj</c:v>
                </c:pt>
                <c:pt idx="13">
                  <c:v>Ústecký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33.182170113924997</c:v>
                </c:pt>
                <c:pt idx="1">
                  <c:v>24.145460653396999</c:v>
                </c:pt>
                <c:pt idx="2">
                  <c:v>22.914507065306001</c:v>
                </c:pt>
                <c:pt idx="3">
                  <c:v>19.731649565902998</c:v>
                </c:pt>
                <c:pt idx="4">
                  <c:v>17.017076636403999</c:v>
                </c:pt>
                <c:pt idx="5">
                  <c:v>14.352035260934001</c:v>
                </c:pt>
                <c:pt idx="6">
                  <c:v>12.014032389831</c:v>
                </c:pt>
                <c:pt idx="7">
                  <c:v>11.684062938152</c:v>
                </c:pt>
                <c:pt idx="8">
                  <c:v>9.9874158560210002</c:v>
                </c:pt>
                <c:pt idx="9">
                  <c:v>9.896091044037</c:v>
                </c:pt>
                <c:pt idx="10">
                  <c:v>8.8317767326840002</c:v>
                </c:pt>
                <c:pt idx="11">
                  <c:v>7.7675935995019998</c:v>
                </c:pt>
                <c:pt idx="12">
                  <c:v>4.535970244035</c:v>
                </c:pt>
                <c:pt idx="13">
                  <c:v>4.282716384245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6F-4ABE-BBEB-A66F965F78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Moravskoslezský kraj</c:v>
                </c:pt>
                <c:pt idx="2">
                  <c:v>Hlavní město Praha</c:v>
                </c:pt>
                <c:pt idx="3">
                  <c:v>Plzeňský kraj</c:v>
                </c:pt>
                <c:pt idx="4">
                  <c:v>Středočeský kraj</c:v>
                </c:pt>
                <c:pt idx="5">
                  <c:v>ČR</c:v>
                </c:pt>
                <c:pt idx="6">
                  <c:v>Pardubický kraj</c:v>
                </c:pt>
                <c:pt idx="7">
                  <c:v>Jihočeský kraj</c:v>
                </c:pt>
                <c:pt idx="8">
                  <c:v>Olomoucký kraj</c:v>
                </c:pt>
                <c:pt idx="9">
                  <c:v>Kraj Vysočina</c:v>
                </c:pt>
                <c:pt idx="10">
                  <c:v>Zlínský kraj</c:v>
                </c:pt>
                <c:pt idx="11">
                  <c:v>Jihomoravský kraj</c:v>
                </c:pt>
                <c:pt idx="12">
                  <c:v>Královéhradecký kraj</c:v>
                </c:pt>
                <c:pt idx="13">
                  <c:v>Ústecký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33.182170113924997</c:v>
                </c:pt>
                <c:pt idx="1">
                  <c:v>24.145460653396999</c:v>
                </c:pt>
                <c:pt idx="2">
                  <c:v>22.914507065306001</c:v>
                </c:pt>
                <c:pt idx="3">
                  <c:v>19.731649565902998</c:v>
                </c:pt>
                <c:pt idx="4">
                  <c:v>17.017076636403999</c:v>
                </c:pt>
                <c:pt idx="5">
                  <c:v>14.352035260934001</c:v>
                </c:pt>
                <c:pt idx="6">
                  <c:v>12.014032389831</c:v>
                </c:pt>
                <c:pt idx="7">
                  <c:v>11.684062938152</c:v>
                </c:pt>
                <c:pt idx="8">
                  <c:v>9.9874158560210002</c:v>
                </c:pt>
                <c:pt idx="9">
                  <c:v>9.896091044037</c:v>
                </c:pt>
                <c:pt idx="10">
                  <c:v>8.8317767326840002</c:v>
                </c:pt>
                <c:pt idx="11">
                  <c:v>7.7675935995019998</c:v>
                </c:pt>
                <c:pt idx="12">
                  <c:v>4.535970244035</c:v>
                </c:pt>
                <c:pt idx="13">
                  <c:v>4.282716384245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Moravskoslezský kraj</c:v>
                </c:pt>
                <c:pt idx="1">
                  <c:v>Plzeňský kraj</c:v>
                </c:pt>
                <c:pt idx="2">
                  <c:v>Olomoucký kraj</c:v>
                </c:pt>
                <c:pt idx="3">
                  <c:v>Středočeský kraj</c:v>
                </c:pt>
                <c:pt idx="4">
                  <c:v>Hlavní město Praha</c:v>
                </c:pt>
                <c:pt idx="5">
                  <c:v>ČR</c:v>
                </c:pt>
                <c:pt idx="6">
                  <c:v>Kraj Vysočina</c:v>
                </c:pt>
                <c:pt idx="7">
                  <c:v>Královéhradecký kraj</c:v>
                </c:pt>
                <c:pt idx="8">
                  <c:v>Zlínský kraj</c:v>
                </c:pt>
                <c:pt idx="9">
                  <c:v>Ústecký kraj</c:v>
                </c:pt>
                <c:pt idx="10">
                  <c:v>Pardubický kraj</c:v>
                </c:pt>
                <c:pt idx="11">
                  <c:v>Jihomoravský kraj</c:v>
                </c:pt>
                <c:pt idx="12">
                  <c:v>Jihočeský kraj</c:v>
                </c:pt>
                <c:pt idx="13">
                  <c:v>Liberecký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280.67282969243701</c:v>
                </c:pt>
                <c:pt idx="1">
                  <c:v>184.93949262252201</c:v>
                </c:pt>
                <c:pt idx="2">
                  <c:v>334.22459893048102</c:v>
                </c:pt>
                <c:pt idx="3">
                  <c:v>242.69607692544</c:v>
                </c:pt>
                <c:pt idx="4">
                  <c:v>208.34573486516999</c:v>
                </c:pt>
                <c:pt idx="5">
                  <c:v>274.267888750635</c:v>
                </c:pt>
                <c:pt idx="6">
                  <c:v>460.10131523911298</c:v>
                </c:pt>
                <c:pt idx="7">
                  <c:v>167.73598356187301</c:v>
                </c:pt>
                <c:pt idx="8">
                  <c:v>288.44568979726301</c:v>
                </c:pt>
                <c:pt idx="9">
                  <c:v>351.10118097669903</c:v>
                </c:pt>
                <c:pt idx="10">
                  <c:v>335.705653283201</c:v>
                </c:pt>
                <c:pt idx="11">
                  <c:v>226.393348151807</c:v>
                </c:pt>
                <c:pt idx="12">
                  <c:v>373.21545039495601</c:v>
                </c:pt>
                <c:pt idx="13">
                  <c:v>358.58818708057902</c:v>
                </c:pt>
                <c:pt idx="14">
                  <c:v>84.856900408854997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6F-4ABE-BBEB-A66F965F78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Moravskoslezský kraj</c:v>
                </c:pt>
                <c:pt idx="1">
                  <c:v>Plzeňský kraj</c:v>
                </c:pt>
                <c:pt idx="2">
                  <c:v>Olomoucký kraj</c:v>
                </c:pt>
                <c:pt idx="3">
                  <c:v>Středočeský kraj</c:v>
                </c:pt>
                <c:pt idx="4">
                  <c:v>Hlavní město Praha</c:v>
                </c:pt>
                <c:pt idx="5">
                  <c:v>ČR</c:v>
                </c:pt>
                <c:pt idx="6">
                  <c:v>Kraj Vysočina</c:v>
                </c:pt>
                <c:pt idx="7">
                  <c:v>Královéhradecký kraj</c:v>
                </c:pt>
                <c:pt idx="8">
                  <c:v>Zlínský kraj</c:v>
                </c:pt>
                <c:pt idx="9">
                  <c:v>Ústecký kraj</c:v>
                </c:pt>
                <c:pt idx="10">
                  <c:v>Pardubický kraj</c:v>
                </c:pt>
                <c:pt idx="11">
                  <c:v>Jihomoravský kraj</c:v>
                </c:pt>
                <c:pt idx="12">
                  <c:v>Jihočeský kraj</c:v>
                </c:pt>
                <c:pt idx="13">
                  <c:v>Liberecký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151.13152368054301</c:v>
                </c:pt>
                <c:pt idx="1">
                  <c:v>88.449322558597004</c:v>
                </c:pt>
                <c:pt idx="2">
                  <c:v>159.68508615567401</c:v>
                </c:pt>
                <c:pt idx="3">
                  <c:v>124.420140702282</c:v>
                </c:pt>
                <c:pt idx="4">
                  <c:v>117.070460543286</c:v>
                </c:pt>
                <c:pt idx="5">
                  <c:v>150.715900527505</c:v>
                </c:pt>
                <c:pt idx="6">
                  <c:v>264.90681786494298</c:v>
                </c:pt>
                <c:pt idx="7">
                  <c:v>33.547196712374003</c:v>
                </c:pt>
                <c:pt idx="8">
                  <c:v>230.756551837811</c:v>
                </c:pt>
                <c:pt idx="9">
                  <c:v>215.44845196297399</c:v>
                </c:pt>
                <c:pt idx="10">
                  <c:v>147.71048744460799</c:v>
                </c:pt>
                <c:pt idx="11">
                  <c:v>154.359101012595</c:v>
                </c:pt>
                <c:pt idx="12">
                  <c:v>239.147764330748</c:v>
                </c:pt>
                <c:pt idx="13">
                  <c:v>122.94452128477</c:v>
                </c:pt>
                <c:pt idx="14">
                  <c:v>46.285582041193997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6F-4ABE-BBEB-A66F965F7806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1.5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Moravskoslezský kraj</c:v>
                </c:pt>
                <c:pt idx="1">
                  <c:v>Plzeňský kraj</c:v>
                </c:pt>
                <c:pt idx="2">
                  <c:v>Olomoucký kraj</c:v>
                </c:pt>
                <c:pt idx="3">
                  <c:v>Středočeský kraj</c:v>
                </c:pt>
                <c:pt idx="4">
                  <c:v>Hlavní město Praha</c:v>
                </c:pt>
                <c:pt idx="5">
                  <c:v>ČR</c:v>
                </c:pt>
                <c:pt idx="6">
                  <c:v>Kraj Vysočina</c:v>
                </c:pt>
                <c:pt idx="7">
                  <c:v>Královéhradecký kraj</c:v>
                </c:pt>
                <c:pt idx="8">
                  <c:v>Zlínský kraj</c:v>
                </c:pt>
                <c:pt idx="9">
                  <c:v>Ústecký kraj</c:v>
                </c:pt>
                <c:pt idx="10">
                  <c:v>Pardubický kraj</c:v>
                </c:pt>
                <c:pt idx="11">
                  <c:v>Jihomoravský kraj</c:v>
                </c:pt>
                <c:pt idx="12">
                  <c:v>Jihočeský kraj</c:v>
                </c:pt>
                <c:pt idx="13">
                  <c:v>Liberecký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33.366700033366001</c:v>
                </c:pt>
                <c:pt idx="1">
                  <c:v>56.285932537289</c:v>
                </c:pt>
                <c:pt idx="2">
                  <c:v>37.136066547831</c:v>
                </c:pt>
                <c:pt idx="3">
                  <c:v>18.432613437375</c:v>
                </c:pt>
                <c:pt idx="4">
                  <c:v>21.826696033493999</c:v>
                </c:pt>
                <c:pt idx="5">
                  <c:v>24.316082788593999</c:v>
                </c:pt>
                <c:pt idx="6">
                  <c:v>4.6474880327179999</c:v>
                </c:pt>
                <c:pt idx="7">
                  <c:v>0</c:v>
                </c:pt>
                <c:pt idx="8">
                  <c:v>24.723916268336001</c:v>
                </c:pt>
                <c:pt idx="9">
                  <c:v>26.598574316415998</c:v>
                </c:pt>
                <c:pt idx="10">
                  <c:v>13.428226131328</c:v>
                </c:pt>
                <c:pt idx="11">
                  <c:v>18.523092121510999</c:v>
                </c:pt>
                <c:pt idx="12">
                  <c:v>43.481411696499002</c:v>
                </c:pt>
                <c:pt idx="13">
                  <c:v>15.368065160596</c:v>
                </c:pt>
                <c:pt idx="14">
                  <c:v>23.142791020596999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6F-4ABE-BBEB-A66F965F7806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Sloupec1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Moravskoslezský kraj</c:v>
                </c:pt>
                <c:pt idx="1">
                  <c:v>Plzeňský kraj</c:v>
                </c:pt>
                <c:pt idx="2">
                  <c:v>Olomoucký kraj</c:v>
                </c:pt>
                <c:pt idx="3">
                  <c:v>Středočeský kraj</c:v>
                </c:pt>
                <c:pt idx="4">
                  <c:v>Hlavní město Praha</c:v>
                </c:pt>
                <c:pt idx="5">
                  <c:v>ČR</c:v>
                </c:pt>
                <c:pt idx="6">
                  <c:v>Kraj Vysočina</c:v>
                </c:pt>
                <c:pt idx="7">
                  <c:v>Královéhradecký kraj</c:v>
                </c:pt>
                <c:pt idx="8">
                  <c:v>Zlínský kraj</c:v>
                </c:pt>
                <c:pt idx="9">
                  <c:v>Ústecký kraj</c:v>
                </c:pt>
                <c:pt idx="10">
                  <c:v>Pardubický kraj</c:v>
                </c:pt>
                <c:pt idx="11">
                  <c:v>Jihomoravský kraj</c:v>
                </c:pt>
                <c:pt idx="12">
                  <c:v>Jihočeský kraj</c:v>
                </c:pt>
                <c:pt idx="13">
                  <c:v>Liberecký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33.366700033366001</c:v>
                </c:pt>
                <c:pt idx="1">
                  <c:v>28.142966268643999</c:v>
                </c:pt>
                <c:pt idx="2">
                  <c:v>18.568033273914999</c:v>
                </c:pt>
                <c:pt idx="3">
                  <c:v>18.432613437375</c:v>
                </c:pt>
                <c:pt idx="4">
                  <c:v>13.889715657678</c:v>
                </c:pt>
                <c:pt idx="5">
                  <c:v>13.143828534375</c:v>
                </c:pt>
                <c:pt idx="6">
                  <c:v>9.2949760654359999</c:v>
                </c:pt>
                <c:pt idx="7">
                  <c:v>8.3867991780929998</c:v>
                </c:pt>
                <c:pt idx="8">
                  <c:v>8.2413054227779998</c:v>
                </c:pt>
                <c:pt idx="9">
                  <c:v>5.319714863283</c:v>
                </c:pt>
                <c:pt idx="10">
                  <c:v>4.4760753771089998</c:v>
                </c:pt>
                <c:pt idx="11">
                  <c:v>4.1162426936690002</c:v>
                </c:pt>
                <c:pt idx="12">
                  <c:v>3.6234509747080001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6F-4ABE-BBEB-A66F965F78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Moravskoslezský kraj</c:v>
                </c:pt>
                <c:pt idx="1">
                  <c:v>Plzeňský kraj</c:v>
                </c:pt>
                <c:pt idx="2">
                  <c:v>Olomoucký kraj</c:v>
                </c:pt>
                <c:pt idx="3">
                  <c:v>Středočeský kraj</c:v>
                </c:pt>
                <c:pt idx="4">
                  <c:v>Hlavní město Praha</c:v>
                </c:pt>
                <c:pt idx="5">
                  <c:v>ČR</c:v>
                </c:pt>
                <c:pt idx="6">
                  <c:v>Kraj Vysočina</c:v>
                </c:pt>
                <c:pt idx="7">
                  <c:v>Královéhradecký kraj</c:v>
                </c:pt>
                <c:pt idx="8">
                  <c:v>Zlínský kraj</c:v>
                </c:pt>
                <c:pt idx="9">
                  <c:v>Ústecký kraj</c:v>
                </c:pt>
                <c:pt idx="10">
                  <c:v>Pardubický kraj</c:v>
                </c:pt>
                <c:pt idx="11">
                  <c:v>Jihomoravský kraj</c:v>
                </c:pt>
                <c:pt idx="12">
                  <c:v>Jihočeský kraj</c:v>
                </c:pt>
                <c:pt idx="13">
                  <c:v>Liberecký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33.366700033366001</c:v>
                </c:pt>
                <c:pt idx="1">
                  <c:v>28.142966268643999</c:v>
                </c:pt>
                <c:pt idx="2">
                  <c:v>18.568033273914999</c:v>
                </c:pt>
                <c:pt idx="3">
                  <c:v>18.432613437375</c:v>
                </c:pt>
                <c:pt idx="4">
                  <c:v>13.889715657678</c:v>
                </c:pt>
                <c:pt idx="5">
                  <c:v>13.143828534375</c:v>
                </c:pt>
                <c:pt idx="6">
                  <c:v>9.2949760654359999</c:v>
                </c:pt>
                <c:pt idx="7">
                  <c:v>8.3867991780929998</c:v>
                </c:pt>
                <c:pt idx="8">
                  <c:v>8.2413054227779998</c:v>
                </c:pt>
                <c:pt idx="9">
                  <c:v>5.319714863283</c:v>
                </c:pt>
                <c:pt idx="10">
                  <c:v>4.4760753771089998</c:v>
                </c:pt>
                <c:pt idx="11">
                  <c:v>4.1162426936690002</c:v>
                </c:pt>
                <c:pt idx="12">
                  <c:v>3.6234509747080001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30.3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Hlavní město Praha</c:v>
                </c:pt>
                <c:pt idx="2">
                  <c:v>Jihočeský kraj</c:v>
                </c:pt>
                <c:pt idx="3">
                  <c:v>Pardubický kraj</c:v>
                </c:pt>
                <c:pt idx="4">
                  <c:v>ČR</c:v>
                </c:pt>
                <c:pt idx="5">
                  <c:v>Středočeský kraj</c:v>
                </c:pt>
                <c:pt idx="6">
                  <c:v>Moravskoslezský kraj</c:v>
                </c:pt>
                <c:pt idx="7">
                  <c:v>Jihomoravský kraj</c:v>
                </c:pt>
                <c:pt idx="8">
                  <c:v>Kraj Vysočina</c:v>
                </c:pt>
                <c:pt idx="9">
                  <c:v>Plzeňský kraj</c:v>
                </c:pt>
                <c:pt idx="10">
                  <c:v>Zlínský kraj</c:v>
                </c:pt>
                <c:pt idx="11">
                  <c:v>Ústecký kraj</c:v>
                </c:pt>
                <c:pt idx="12">
                  <c:v>Olomoucký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330.46926635822803</c:v>
                </c:pt>
                <c:pt idx="1">
                  <c:v>191.52443754848699</c:v>
                </c:pt>
                <c:pt idx="2">
                  <c:v>362.04428727793203</c:v>
                </c:pt>
                <c:pt idx="3">
                  <c:v>461.69009700679499</c:v>
                </c:pt>
                <c:pt idx="4">
                  <c:v>307.03728420736701</c:v>
                </c:pt>
                <c:pt idx="5">
                  <c:v>293.741774276613</c:v>
                </c:pt>
                <c:pt idx="6">
                  <c:v>309.20622023608001</c:v>
                </c:pt>
                <c:pt idx="7">
                  <c:v>279.31615699494301</c:v>
                </c:pt>
                <c:pt idx="8">
                  <c:v>444.37390890334802</c:v>
                </c:pt>
                <c:pt idx="9">
                  <c:v>212.16066348425599</c:v>
                </c:pt>
                <c:pt idx="10">
                  <c:v>437.61594444180099</c:v>
                </c:pt>
                <c:pt idx="11">
                  <c:v>375.92826549163402</c:v>
                </c:pt>
                <c:pt idx="12">
                  <c:v>337.15150205316598</c:v>
                </c:pt>
                <c:pt idx="13">
                  <c:v>153.12422820449399</c:v>
                </c:pt>
                <c:pt idx="14">
                  <c:v>183.25087044163399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6F-4ABE-BBEB-A66F965F78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13.4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Hlavní město Praha</c:v>
                </c:pt>
                <c:pt idx="2">
                  <c:v>Jihočeský kraj</c:v>
                </c:pt>
                <c:pt idx="3">
                  <c:v>Pardubický kraj</c:v>
                </c:pt>
                <c:pt idx="4">
                  <c:v>ČR</c:v>
                </c:pt>
                <c:pt idx="5">
                  <c:v>Středočeský kraj</c:v>
                </c:pt>
                <c:pt idx="6">
                  <c:v>Moravskoslezský kraj</c:v>
                </c:pt>
                <c:pt idx="7">
                  <c:v>Jihomoravský kraj</c:v>
                </c:pt>
                <c:pt idx="8">
                  <c:v>Kraj Vysočina</c:v>
                </c:pt>
                <c:pt idx="9">
                  <c:v>Plzeňský kraj</c:v>
                </c:pt>
                <c:pt idx="10">
                  <c:v>Zlínský kraj</c:v>
                </c:pt>
                <c:pt idx="11">
                  <c:v>Ústecký kraj</c:v>
                </c:pt>
                <c:pt idx="12">
                  <c:v>Olomoucký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108.153578080874</c:v>
                </c:pt>
                <c:pt idx="1">
                  <c:v>94.550038789759</c:v>
                </c:pt>
                <c:pt idx="2">
                  <c:v>155.76323987538899</c:v>
                </c:pt>
                <c:pt idx="3">
                  <c:v>160.8134045754</c:v>
                </c:pt>
                <c:pt idx="4">
                  <c:v>146.14664328320299</c:v>
                </c:pt>
                <c:pt idx="5">
                  <c:v>123.98191771415399</c:v>
                </c:pt>
                <c:pt idx="6">
                  <c:v>146.703681133906</c:v>
                </c:pt>
                <c:pt idx="7">
                  <c:v>199.85552612569199</c:v>
                </c:pt>
                <c:pt idx="8">
                  <c:v>211.606623287308</c:v>
                </c:pt>
                <c:pt idx="9">
                  <c:v>110.902165003134</c:v>
                </c:pt>
                <c:pt idx="10">
                  <c:v>214.05127717261999</c:v>
                </c:pt>
                <c:pt idx="11">
                  <c:v>203.371028872523</c:v>
                </c:pt>
                <c:pt idx="12">
                  <c:v>151.28593040847201</c:v>
                </c:pt>
                <c:pt idx="13">
                  <c:v>49.394912324030003</c:v>
                </c:pt>
                <c:pt idx="14">
                  <c:v>73.300348176653003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6F-4ABE-BBEB-A66F965F7806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1.5</c:v>
                </c:pt>
              </c:strCache>
            </c:strRef>
          </c:tx>
          <c:spPr>
            <a:solidFill>
              <a:srgbClr val="30598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Hlavní město Praha</c:v>
                </c:pt>
                <c:pt idx="2">
                  <c:v>Jihočeský kraj</c:v>
                </c:pt>
                <c:pt idx="3">
                  <c:v>Pardubický kraj</c:v>
                </c:pt>
                <c:pt idx="4">
                  <c:v>ČR</c:v>
                </c:pt>
                <c:pt idx="5">
                  <c:v>Středočeský kraj</c:v>
                </c:pt>
                <c:pt idx="6">
                  <c:v>Moravskoslezský kraj</c:v>
                </c:pt>
                <c:pt idx="7">
                  <c:v>Jihomoravský kraj</c:v>
                </c:pt>
                <c:pt idx="8">
                  <c:v>Kraj Vysočina</c:v>
                </c:pt>
                <c:pt idx="9">
                  <c:v>Plzeňský kraj</c:v>
                </c:pt>
                <c:pt idx="10">
                  <c:v>Zlínský kraj</c:v>
                </c:pt>
                <c:pt idx="11">
                  <c:v>Ústecký kraj</c:v>
                </c:pt>
                <c:pt idx="12">
                  <c:v>Olomoucký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144.204770774499</c:v>
                </c:pt>
                <c:pt idx="1">
                  <c:v>36.365399534521998</c:v>
                </c:pt>
                <c:pt idx="2">
                  <c:v>75.776711290728997</c:v>
                </c:pt>
                <c:pt idx="3">
                  <c:v>20.750116719406002</c:v>
                </c:pt>
                <c:pt idx="4">
                  <c:v>40.351993543680997</c:v>
                </c:pt>
                <c:pt idx="5">
                  <c:v>28.611211780188999</c:v>
                </c:pt>
                <c:pt idx="6">
                  <c:v>45.139594195047998</c:v>
                </c:pt>
                <c:pt idx="7">
                  <c:v>45.750060197446999</c:v>
                </c:pt>
                <c:pt idx="8">
                  <c:v>31.740993493095999</c:v>
                </c:pt>
                <c:pt idx="9">
                  <c:v>86.792998698104995</c:v>
                </c:pt>
                <c:pt idx="10">
                  <c:v>28.540170289681999</c:v>
                </c:pt>
                <c:pt idx="11">
                  <c:v>15.406896126706</c:v>
                </c:pt>
                <c:pt idx="12">
                  <c:v>8.6449103090549997</c:v>
                </c:pt>
                <c:pt idx="13">
                  <c:v>14.818473697209001</c:v>
                </c:pt>
                <c:pt idx="14">
                  <c:v>9.1625435220810001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6F-4ABE-BBEB-A66F965F7806}"/>
            </c:ext>
          </c:extLst>
        </c:ser>
        <c:ser>
          <c:idx val="2"/>
          <c:order val="3"/>
          <c:tx>
            <c:strRef>
              <c:f>Sheet1!$E$1</c:f>
              <c:strCache>
                <c:ptCount val="1"/>
                <c:pt idx="0">
                  <c:v>Sloupec1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Hlavní město Praha</c:v>
                </c:pt>
                <c:pt idx="2">
                  <c:v>Jihočeský kraj</c:v>
                </c:pt>
                <c:pt idx="3">
                  <c:v>Pardubický kraj</c:v>
                </c:pt>
                <c:pt idx="4">
                  <c:v>ČR</c:v>
                </c:pt>
                <c:pt idx="5">
                  <c:v>Středočeský kraj</c:v>
                </c:pt>
                <c:pt idx="6">
                  <c:v>Moravskoslezský kraj</c:v>
                </c:pt>
                <c:pt idx="7">
                  <c:v>Jihomoravský kraj</c:v>
                </c:pt>
                <c:pt idx="8">
                  <c:v>Kraj Vysočina</c:v>
                </c:pt>
                <c:pt idx="9">
                  <c:v>Plzeňský kraj</c:v>
                </c:pt>
                <c:pt idx="10">
                  <c:v>Zlínský kraj</c:v>
                </c:pt>
                <c:pt idx="11">
                  <c:v>Ústecký kraj</c:v>
                </c:pt>
                <c:pt idx="12">
                  <c:v>Olomoucký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72.102385387249001</c:v>
                </c:pt>
                <c:pt idx="1">
                  <c:v>33.941039565554</c:v>
                </c:pt>
                <c:pt idx="2">
                  <c:v>21.049086469647001</c:v>
                </c:pt>
                <c:pt idx="3">
                  <c:v>20.750116719406002</c:v>
                </c:pt>
                <c:pt idx="4">
                  <c:v>15.77866414208</c:v>
                </c:pt>
                <c:pt idx="5">
                  <c:v>15.259312949433999</c:v>
                </c:pt>
                <c:pt idx="6">
                  <c:v>13.541878258514</c:v>
                </c:pt>
                <c:pt idx="7">
                  <c:v>12.039489525644001</c:v>
                </c:pt>
                <c:pt idx="8">
                  <c:v>10.580331164365001</c:v>
                </c:pt>
                <c:pt idx="9">
                  <c:v>9.6436665220109994</c:v>
                </c:pt>
                <c:pt idx="10">
                  <c:v>9.5133900965600002</c:v>
                </c:pt>
                <c:pt idx="11">
                  <c:v>3.0813792253410002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6F-4ABE-BBEB-A66F965F78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19856463840257E-2"/>
          <c:y val="2.5682402275193011E-2"/>
          <c:w val="0.80334957098880577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20-34 let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23.02 - 01.03</c:v>
                </c:pt>
                <c:pt idx="1">
                  <c:v>02.03 - 08.03</c:v>
                </c:pt>
                <c:pt idx="2">
                  <c:v>09.03 - 15.03</c:v>
                </c:pt>
                <c:pt idx="3">
                  <c:v>16.03 - 22.03</c:v>
                </c:pt>
                <c:pt idx="4">
                  <c:v>23.03 - 29.03</c:v>
                </c:pt>
                <c:pt idx="5">
                  <c:v>30.03 - 05.04</c:v>
                </c:pt>
                <c:pt idx="6">
                  <c:v>06.04 - 12.04</c:v>
                </c:pt>
                <c:pt idx="7">
                  <c:v>13.04 - 19.04</c:v>
                </c:pt>
                <c:pt idx="8">
                  <c:v>20.04 - 26.04</c:v>
                </c:pt>
                <c:pt idx="9">
                  <c:v>27.04 - 03.05</c:v>
                </c:pt>
                <c:pt idx="10">
                  <c:v>04.05 - 10.05</c:v>
                </c:pt>
                <c:pt idx="11">
                  <c:v>11.05 - 17.05</c:v>
                </c:pt>
                <c:pt idx="12">
                  <c:v>18.05 - 24.05</c:v>
                </c:pt>
                <c:pt idx="13">
                  <c:v>25.05 - 31.05</c:v>
                </c:pt>
                <c:pt idx="14">
                  <c:v>01.06 - 07.06</c:v>
                </c:pt>
                <c:pt idx="15">
                  <c:v>08.06 - 14.06</c:v>
                </c:pt>
                <c:pt idx="16">
                  <c:v>15.06 - 21.06</c:v>
                </c:pt>
              </c:strCache>
            </c:strRef>
          </c:cat>
          <c:val>
            <c:numRef>
              <c:f>List1!$B$2:$R$2</c:f>
              <c:numCache>
                <c:formatCode>General</c:formatCode>
                <c:ptCount val="17"/>
                <c:pt idx="0">
                  <c:v>864.08261569420904</c:v>
                </c:pt>
                <c:pt idx="1">
                  <c:v>880.14628945639799</c:v>
                </c:pt>
                <c:pt idx="2">
                  <c:v>815.01139310560302</c:v>
                </c:pt>
                <c:pt idx="3">
                  <c:v>656.96024680844505</c:v>
                </c:pt>
                <c:pt idx="4">
                  <c:v>512.057107460476</c:v>
                </c:pt>
                <c:pt idx="5">
                  <c:v>343.38853295748697</c:v>
                </c:pt>
                <c:pt idx="6">
                  <c:v>317.58763229150497</c:v>
                </c:pt>
                <c:pt idx="7">
                  <c:v>216.309469975783</c:v>
                </c:pt>
                <c:pt idx="8">
                  <c:v>173.72973198970601</c:v>
                </c:pt>
                <c:pt idx="9">
                  <c:v>143.30777448802499</c:v>
                </c:pt>
                <c:pt idx="10">
                  <c:v>103.753728477702</c:v>
                </c:pt>
                <c:pt idx="11">
                  <c:v>77.127639091060004</c:v>
                </c:pt>
                <c:pt idx="12">
                  <c:v>47.585882891417</c:v>
                </c:pt>
                <c:pt idx="13">
                  <c:v>32.842511082283998</c:v>
                </c:pt>
                <c:pt idx="14">
                  <c:v>24.205535806038</c:v>
                </c:pt>
                <c:pt idx="15">
                  <c:v>16.338736669075999</c:v>
                </c:pt>
                <c:pt idx="16">
                  <c:v>14.633346646378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35-49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23.02 - 01.03</c:v>
                </c:pt>
                <c:pt idx="1">
                  <c:v>02.03 - 08.03</c:v>
                </c:pt>
                <c:pt idx="2">
                  <c:v>09.03 - 15.03</c:v>
                </c:pt>
                <c:pt idx="3">
                  <c:v>16.03 - 22.03</c:v>
                </c:pt>
                <c:pt idx="4">
                  <c:v>23.03 - 29.03</c:v>
                </c:pt>
                <c:pt idx="5">
                  <c:v>30.03 - 05.04</c:v>
                </c:pt>
                <c:pt idx="6">
                  <c:v>06.04 - 12.04</c:v>
                </c:pt>
                <c:pt idx="7">
                  <c:v>13.04 - 19.04</c:v>
                </c:pt>
                <c:pt idx="8">
                  <c:v>20.04 - 26.04</c:v>
                </c:pt>
                <c:pt idx="9">
                  <c:v>27.04 - 03.05</c:v>
                </c:pt>
                <c:pt idx="10">
                  <c:v>04.05 - 10.05</c:v>
                </c:pt>
                <c:pt idx="11">
                  <c:v>11.05 - 17.05</c:v>
                </c:pt>
                <c:pt idx="12">
                  <c:v>18.05 - 24.05</c:v>
                </c:pt>
                <c:pt idx="13">
                  <c:v>25.05 - 31.05</c:v>
                </c:pt>
                <c:pt idx="14">
                  <c:v>01.06 - 07.06</c:v>
                </c:pt>
                <c:pt idx="15">
                  <c:v>08.06 - 14.06</c:v>
                </c:pt>
                <c:pt idx="16">
                  <c:v>15.06 - 21.06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  <c:pt idx="0">
                  <c:v>945.39139978894605</c:v>
                </c:pt>
                <c:pt idx="1">
                  <c:v>941.35853111852396</c:v>
                </c:pt>
                <c:pt idx="2">
                  <c:v>852.20050315967296</c:v>
                </c:pt>
                <c:pt idx="3">
                  <c:v>672.38200597259902</c:v>
                </c:pt>
                <c:pt idx="4">
                  <c:v>501.73630811432901</c:v>
                </c:pt>
                <c:pt idx="5">
                  <c:v>324.56685211272799</c:v>
                </c:pt>
                <c:pt idx="6">
                  <c:v>311.47979789792601</c:v>
                </c:pt>
                <c:pt idx="7">
                  <c:v>217.93305991538</c:v>
                </c:pt>
                <c:pt idx="8">
                  <c:v>176.29962158248901</c:v>
                </c:pt>
                <c:pt idx="9">
                  <c:v>150.91627171571201</c:v>
                </c:pt>
                <c:pt idx="10">
                  <c:v>106.51517841292301</c:v>
                </c:pt>
                <c:pt idx="11">
                  <c:v>80.222456198893994</c:v>
                </c:pt>
                <c:pt idx="12">
                  <c:v>46.338451781716998</c:v>
                </c:pt>
                <c:pt idx="13">
                  <c:v>32.697866572934998</c:v>
                </c:pt>
                <c:pt idx="14">
                  <c:v>23.129687962717</c:v>
                </c:pt>
                <c:pt idx="15">
                  <c:v>12.019530154984</c:v>
                </c:pt>
                <c:pt idx="16">
                  <c:v>8.184351125269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50-64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23.02 - 01.03</c:v>
                </c:pt>
                <c:pt idx="1">
                  <c:v>02.03 - 08.03</c:v>
                </c:pt>
                <c:pt idx="2">
                  <c:v>09.03 - 15.03</c:v>
                </c:pt>
                <c:pt idx="3">
                  <c:v>16.03 - 22.03</c:v>
                </c:pt>
                <c:pt idx="4">
                  <c:v>23.03 - 29.03</c:v>
                </c:pt>
                <c:pt idx="5">
                  <c:v>30.03 - 05.04</c:v>
                </c:pt>
                <c:pt idx="6">
                  <c:v>06.04 - 12.04</c:v>
                </c:pt>
                <c:pt idx="7">
                  <c:v>13.04 - 19.04</c:v>
                </c:pt>
                <c:pt idx="8">
                  <c:v>20.04 - 26.04</c:v>
                </c:pt>
                <c:pt idx="9">
                  <c:v>27.04 - 03.05</c:v>
                </c:pt>
                <c:pt idx="10">
                  <c:v>04.05 - 10.05</c:v>
                </c:pt>
                <c:pt idx="11">
                  <c:v>11.05 - 17.05</c:v>
                </c:pt>
                <c:pt idx="12">
                  <c:v>18.05 - 24.05</c:v>
                </c:pt>
                <c:pt idx="13">
                  <c:v>25.05 - 31.05</c:v>
                </c:pt>
                <c:pt idx="14">
                  <c:v>01.06 - 07.06</c:v>
                </c:pt>
                <c:pt idx="15">
                  <c:v>08.06 - 14.06</c:v>
                </c:pt>
                <c:pt idx="16">
                  <c:v>15.06 - 21.06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  <c:pt idx="0">
                  <c:v>888.79670097030498</c:v>
                </c:pt>
                <c:pt idx="1">
                  <c:v>898.76507905980998</c:v>
                </c:pt>
                <c:pt idx="2">
                  <c:v>869.91719701291004</c:v>
                </c:pt>
                <c:pt idx="3">
                  <c:v>703.576180812281</c:v>
                </c:pt>
                <c:pt idx="4">
                  <c:v>538.14138080160797</c:v>
                </c:pt>
                <c:pt idx="5">
                  <c:v>347.38287281608098</c:v>
                </c:pt>
                <c:pt idx="6">
                  <c:v>333.78962996675602</c:v>
                </c:pt>
                <c:pt idx="7">
                  <c:v>216.58566939924401</c:v>
                </c:pt>
                <c:pt idx="8">
                  <c:v>176.00732222681401</c:v>
                </c:pt>
                <c:pt idx="9">
                  <c:v>144.189064890617</c:v>
                </c:pt>
                <c:pt idx="10">
                  <c:v>105.171423378665</c:v>
                </c:pt>
                <c:pt idx="11">
                  <c:v>70.483481440944004</c:v>
                </c:pt>
                <c:pt idx="12">
                  <c:v>41.434218018496999</c:v>
                </c:pt>
                <c:pt idx="13">
                  <c:v>22.554714061102</c:v>
                </c:pt>
                <c:pt idx="14">
                  <c:v>14.499459039278999</c:v>
                </c:pt>
                <c:pt idx="15">
                  <c:v>9.4145793067539998</c:v>
                </c:pt>
                <c:pt idx="16">
                  <c:v>5.5883331713890003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65-74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23.02 - 01.03</c:v>
                </c:pt>
                <c:pt idx="1">
                  <c:v>02.03 - 08.03</c:v>
                </c:pt>
                <c:pt idx="2">
                  <c:v>09.03 - 15.03</c:v>
                </c:pt>
                <c:pt idx="3">
                  <c:v>16.03 - 22.03</c:v>
                </c:pt>
                <c:pt idx="4">
                  <c:v>23.03 - 29.03</c:v>
                </c:pt>
                <c:pt idx="5">
                  <c:v>30.03 - 05.04</c:v>
                </c:pt>
                <c:pt idx="6">
                  <c:v>06.04 - 12.04</c:v>
                </c:pt>
                <c:pt idx="7">
                  <c:v>13.04 - 19.04</c:v>
                </c:pt>
                <c:pt idx="8">
                  <c:v>20.04 - 26.04</c:v>
                </c:pt>
                <c:pt idx="9">
                  <c:v>27.04 - 03.05</c:v>
                </c:pt>
                <c:pt idx="10">
                  <c:v>04.05 - 10.05</c:v>
                </c:pt>
                <c:pt idx="11">
                  <c:v>11.05 - 17.05</c:v>
                </c:pt>
                <c:pt idx="12">
                  <c:v>18.05 - 24.05</c:v>
                </c:pt>
                <c:pt idx="13">
                  <c:v>25.05 - 31.05</c:v>
                </c:pt>
                <c:pt idx="14">
                  <c:v>01.06 - 07.06</c:v>
                </c:pt>
                <c:pt idx="15">
                  <c:v>08.06 - 14.06</c:v>
                </c:pt>
                <c:pt idx="16">
                  <c:v>15.06 - 21.06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  <c:pt idx="0">
                  <c:v>541.97797610534894</c:v>
                </c:pt>
                <c:pt idx="1">
                  <c:v>568.49323010679495</c:v>
                </c:pt>
                <c:pt idx="2">
                  <c:v>524.66189185950702</c:v>
                </c:pt>
                <c:pt idx="3">
                  <c:v>446.35299301558803</c:v>
                </c:pt>
                <c:pt idx="4">
                  <c:v>358.53570862596001</c:v>
                </c:pt>
                <c:pt idx="5">
                  <c:v>241.18831628136999</c:v>
                </c:pt>
                <c:pt idx="6">
                  <c:v>220.16164255427699</c:v>
                </c:pt>
                <c:pt idx="7">
                  <c:v>148.50088319759999</c:v>
                </c:pt>
                <c:pt idx="8">
                  <c:v>114.719058128703</c:v>
                </c:pt>
                <c:pt idx="9">
                  <c:v>96.011502827390999</c:v>
                </c:pt>
                <c:pt idx="10">
                  <c:v>67.409042242742004</c:v>
                </c:pt>
                <c:pt idx="11">
                  <c:v>42.285259296764998</c:v>
                </c:pt>
                <c:pt idx="12">
                  <c:v>22.650056625141001</c:v>
                </c:pt>
                <c:pt idx="13">
                  <c:v>14.301230292324</c:v>
                </c:pt>
                <c:pt idx="14">
                  <c:v>8.9672579130249996</c:v>
                </c:pt>
                <c:pt idx="15">
                  <c:v>4.1744131664079998</c:v>
                </c:pt>
                <c:pt idx="16">
                  <c:v>2.937550005991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75+ let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23.02 - 01.03</c:v>
                </c:pt>
                <c:pt idx="1">
                  <c:v>02.03 - 08.03</c:v>
                </c:pt>
                <c:pt idx="2">
                  <c:v>09.03 - 15.03</c:v>
                </c:pt>
                <c:pt idx="3">
                  <c:v>16.03 - 22.03</c:v>
                </c:pt>
                <c:pt idx="4">
                  <c:v>23.03 - 29.03</c:v>
                </c:pt>
                <c:pt idx="5">
                  <c:v>30.03 - 05.04</c:v>
                </c:pt>
                <c:pt idx="6">
                  <c:v>06.04 - 12.04</c:v>
                </c:pt>
                <c:pt idx="7">
                  <c:v>13.04 - 19.04</c:v>
                </c:pt>
                <c:pt idx="8">
                  <c:v>20.04 - 26.04</c:v>
                </c:pt>
                <c:pt idx="9">
                  <c:v>27.04 - 03.05</c:v>
                </c:pt>
                <c:pt idx="10">
                  <c:v>04.05 - 10.05</c:v>
                </c:pt>
                <c:pt idx="11">
                  <c:v>11.05 - 17.05</c:v>
                </c:pt>
                <c:pt idx="12">
                  <c:v>18.05 - 24.05</c:v>
                </c:pt>
                <c:pt idx="13">
                  <c:v>25.05 - 31.05</c:v>
                </c:pt>
                <c:pt idx="14">
                  <c:v>01.06 - 07.06</c:v>
                </c:pt>
                <c:pt idx="15">
                  <c:v>08.06 - 14.06</c:v>
                </c:pt>
                <c:pt idx="16">
                  <c:v>15.06 - 21.06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  <c:pt idx="0">
                  <c:v>541.21127245939999</c:v>
                </c:pt>
                <c:pt idx="1">
                  <c:v>536.81682195652502</c:v>
                </c:pt>
                <c:pt idx="2">
                  <c:v>491.36895228204901</c:v>
                </c:pt>
                <c:pt idx="3">
                  <c:v>413.07834727029399</c:v>
                </c:pt>
                <c:pt idx="4">
                  <c:v>329.69943114994601</c:v>
                </c:pt>
                <c:pt idx="5">
                  <c:v>219.722525143773</c:v>
                </c:pt>
                <c:pt idx="6">
                  <c:v>183.757417080766</c:v>
                </c:pt>
                <c:pt idx="7">
                  <c:v>137.500043366287</c:v>
                </c:pt>
                <c:pt idx="8">
                  <c:v>92.514747428956994</c:v>
                </c:pt>
                <c:pt idx="9">
                  <c:v>73.317937337448001</c:v>
                </c:pt>
                <c:pt idx="10">
                  <c:v>52.270832297360002</c:v>
                </c:pt>
                <c:pt idx="11">
                  <c:v>31.570657560131</c:v>
                </c:pt>
                <c:pt idx="12">
                  <c:v>25.904129280107998</c:v>
                </c:pt>
                <c:pt idx="13">
                  <c:v>16.190080800067001</c:v>
                </c:pt>
                <c:pt idx="14">
                  <c:v>8.3263272686060006</c:v>
                </c:pt>
                <c:pt idx="15">
                  <c:v>5.5508848457370004</c:v>
                </c:pt>
                <c:pt idx="16">
                  <c:v>5.5508848457370004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ser>
          <c:idx val="5"/>
          <c:order val="5"/>
          <c:tx>
            <c:strRef>
              <c:f>List1!$A$7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23.02 - 01.03</c:v>
                </c:pt>
                <c:pt idx="1">
                  <c:v>02.03 - 08.03</c:v>
                </c:pt>
                <c:pt idx="2">
                  <c:v>09.03 - 15.03</c:v>
                </c:pt>
                <c:pt idx="3">
                  <c:v>16.03 - 22.03</c:v>
                </c:pt>
                <c:pt idx="4">
                  <c:v>23.03 - 29.03</c:v>
                </c:pt>
                <c:pt idx="5">
                  <c:v>30.03 - 05.04</c:v>
                </c:pt>
                <c:pt idx="6">
                  <c:v>06.04 - 12.04</c:v>
                </c:pt>
                <c:pt idx="7">
                  <c:v>13.04 - 19.04</c:v>
                </c:pt>
                <c:pt idx="8">
                  <c:v>20.04 - 26.04</c:v>
                </c:pt>
                <c:pt idx="9">
                  <c:v>27.04 - 03.05</c:v>
                </c:pt>
                <c:pt idx="10">
                  <c:v>04.05 - 10.05</c:v>
                </c:pt>
                <c:pt idx="11">
                  <c:v>11.05 - 17.05</c:v>
                </c:pt>
                <c:pt idx="12">
                  <c:v>18.05 - 24.05</c:v>
                </c:pt>
                <c:pt idx="13">
                  <c:v>25.05 - 31.05</c:v>
                </c:pt>
                <c:pt idx="14">
                  <c:v>01.06 - 07.06</c:v>
                </c:pt>
                <c:pt idx="15">
                  <c:v>08.06 - 14.06</c:v>
                </c:pt>
                <c:pt idx="16">
                  <c:v>15.06 - 21.06</c:v>
                </c:pt>
              </c:strCache>
            </c:strRef>
          </c:cat>
          <c:val>
            <c:numRef>
              <c:f>List1!$B$7:$R$7</c:f>
              <c:numCache>
                <c:formatCode>General</c:formatCode>
                <c:ptCount val="17"/>
                <c:pt idx="0">
                  <c:v>782.44949413541303</c:v>
                </c:pt>
                <c:pt idx="1">
                  <c:v>781.24408684651098</c:v>
                </c:pt>
                <c:pt idx="2">
                  <c:v>720.56257572924505</c:v>
                </c:pt>
                <c:pt idx="3">
                  <c:v>584.22073268766405</c:v>
                </c:pt>
                <c:pt idx="4">
                  <c:v>449.52347633481799</c:v>
                </c:pt>
                <c:pt idx="5">
                  <c:v>294.17544394729902</c:v>
                </c:pt>
                <c:pt idx="6">
                  <c:v>278.41170676608101</c:v>
                </c:pt>
                <c:pt idx="7">
                  <c:v>195.902045052891</c:v>
                </c:pt>
                <c:pt idx="8">
                  <c:v>156.114260276587</c:v>
                </c:pt>
                <c:pt idx="9">
                  <c:v>131.01562478829399</c:v>
                </c:pt>
                <c:pt idx="10">
                  <c:v>94.844061878695001</c:v>
                </c:pt>
                <c:pt idx="11">
                  <c:v>67.371988782797004</c:v>
                </c:pt>
                <c:pt idx="12">
                  <c:v>42.525647843343997</c:v>
                </c:pt>
                <c:pt idx="13">
                  <c:v>28.051416133974001</c:v>
                </c:pt>
                <c:pt idx="14">
                  <c:v>19.725696022257999</c:v>
                </c:pt>
                <c:pt idx="15">
                  <c:v>12.082105616665</c:v>
                </c:pt>
                <c:pt idx="16">
                  <c:v>8.1855564734709994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BB-4442-9D6E-7DAB86DA9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809610965008587"/>
          <c:y val="0.27545860500728103"/>
          <c:w val="0.14190389034991419"/>
          <c:h val="0.494479108247798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Liberecký kraj</c:v>
                </c:pt>
                <c:pt idx="1">
                  <c:v>Hlavní město Praha</c:v>
                </c:pt>
                <c:pt idx="2">
                  <c:v>Jihočeský kraj</c:v>
                </c:pt>
                <c:pt idx="3">
                  <c:v>Pardubický kraj</c:v>
                </c:pt>
                <c:pt idx="4">
                  <c:v>ČR</c:v>
                </c:pt>
                <c:pt idx="5">
                  <c:v>Středočeský kraj</c:v>
                </c:pt>
                <c:pt idx="6">
                  <c:v>Moravskoslezský kraj</c:v>
                </c:pt>
                <c:pt idx="7">
                  <c:v>Jihomoravský kraj</c:v>
                </c:pt>
                <c:pt idx="8">
                  <c:v>Kraj Vysočina</c:v>
                </c:pt>
                <c:pt idx="9">
                  <c:v>Plzeňský kraj</c:v>
                </c:pt>
                <c:pt idx="10">
                  <c:v>Zlínský kraj</c:v>
                </c:pt>
                <c:pt idx="11">
                  <c:v>Ústecký kraj</c:v>
                </c:pt>
                <c:pt idx="12">
                  <c:v>Olomoucký kraj</c:v>
                </c:pt>
                <c:pt idx="13">
                  <c:v>Královéhradecký kraj</c:v>
                </c:pt>
                <c:pt idx="14">
                  <c:v>Karlovarský kraj</c:v>
                </c:pt>
              </c:strCache>
            </c:str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72.102385387249001</c:v>
                </c:pt>
                <c:pt idx="1">
                  <c:v>33.941039565554</c:v>
                </c:pt>
                <c:pt idx="2">
                  <c:v>21.049086469647001</c:v>
                </c:pt>
                <c:pt idx="3">
                  <c:v>20.750116719406002</c:v>
                </c:pt>
                <c:pt idx="4">
                  <c:v>15.77866414208</c:v>
                </c:pt>
                <c:pt idx="5">
                  <c:v>15.259312949433999</c:v>
                </c:pt>
                <c:pt idx="6">
                  <c:v>13.541878258514</c:v>
                </c:pt>
                <c:pt idx="7">
                  <c:v>12.039489525644001</c:v>
                </c:pt>
                <c:pt idx="8">
                  <c:v>10.580331164365001</c:v>
                </c:pt>
                <c:pt idx="9">
                  <c:v>9.6436665220109994</c:v>
                </c:pt>
                <c:pt idx="10">
                  <c:v>9.5133900965600002</c:v>
                </c:pt>
                <c:pt idx="11">
                  <c:v>3.0813792253410002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171-AE9D-D1549822F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918312239"/>
        <c:axId val="1994523775"/>
      </c:barChart>
      <c:catAx>
        <c:axId val="19183122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94523775"/>
        <c:crosses val="autoZero"/>
        <c:auto val="1"/>
        <c:lblAlgn val="ctr"/>
        <c:lblOffset val="100"/>
        <c:noMultiLvlLbl val="0"/>
      </c:catAx>
      <c:valAx>
        <c:axId val="1994523775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9183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999220866411182E-2"/>
          <c:y val="2.3315360590843423E-2"/>
          <c:w val="0.79539090943282509"/>
          <c:h val="0.7587762916834988"/>
        </c:manualLayout>
      </c:layout>
      <c:lineChart>
        <c:grouping val="standard"/>
        <c:varyColors val="0"/>
        <c:ser>
          <c:idx val="0"/>
          <c:order val="0"/>
          <c:tx>
            <c:strRef>
              <c:f>List1!$A$2</c:f>
              <c:strCache>
                <c:ptCount val="1"/>
                <c:pt idx="0">
                  <c:v>0–4 roky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23.02 - 01.03</c:v>
                </c:pt>
                <c:pt idx="1">
                  <c:v>02.03 - 08.03</c:v>
                </c:pt>
                <c:pt idx="2">
                  <c:v>09.03 - 15.03</c:v>
                </c:pt>
                <c:pt idx="3">
                  <c:v>16.03 - 22.03</c:v>
                </c:pt>
                <c:pt idx="4">
                  <c:v>23.03 - 29.03</c:v>
                </c:pt>
                <c:pt idx="5">
                  <c:v>30.03 - 05.04</c:v>
                </c:pt>
                <c:pt idx="6">
                  <c:v>06.04 - 12.04</c:v>
                </c:pt>
                <c:pt idx="7">
                  <c:v>13.04 - 19.04</c:v>
                </c:pt>
                <c:pt idx="8">
                  <c:v>20.04 - 26.04</c:v>
                </c:pt>
                <c:pt idx="9">
                  <c:v>27.04 - 03.05</c:v>
                </c:pt>
                <c:pt idx="10">
                  <c:v>04.05 - 10.05</c:v>
                </c:pt>
                <c:pt idx="11">
                  <c:v>11.05 - 17.05</c:v>
                </c:pt>
                <c:pt idx="12">
                  <c:v>18.05 - 24.05</c:v>
                </c:pt>
                <c:pt idx="13">
                  <c:v>25.05 - 31.05</c:v>
                </c:pt>
                <c:pt idx="14">
                  <c:v>01.06 - 07.06</c:v>
                </c:pt>
                <c:pt idx="15">
                  <c:v>08.06 - 14.06</c:v>
                </c:pt>
                <c:pt idx="16">
                  <c:v>15.06 - 21.06</c:v>
                </c:pt>
              </c:strCache>
            </c:strRef>
          </c:cat>
          <c:val>
            <c:numRef>
              <c:f>List1!$B$2:$R$2</c:f>
              <c:numCache>
                <c:formatCode>General</c:formatCode>
                <c:ptCount val="17"/>
                <c:pt idx="0">
                  <c:v>446.17830914110198</c:v>
                </c:pt>
                <c:pt idx="1">
                  <c:v>441.41860374923698</c:v>
                </c:pt>
                <c:pt idx="2">
                  <c:v>379.54243365499502</c:v>
                </c:pt>
                <c:pt idx="3">
                  <c:v>320.48682971889502</c:v>
                </c:pt>
                <c:pt idx="4">
                  <c:v>264.42807732582099</c:v>
                </c:pt>
                <c:pt idx="5">
                  <c:v>170.46796718271199</c:v>
                </c:pt>
                <c:pt idx="6">
                  <c:v>159.71455870479599</c:v>
                </c:pt>
                <c:pt idx="7">
                  <c:v>135.916031745472</c:v>
                </c:pt>
                <c:pt idx="8">
                  <c:v>101.54038169311499</c:v>
                </c:pt>
                <c:pt idx="9">
                  <c:v>88.495263211707993</c:v>
                </c:pt>
                <c:pt idx="10">
                  <c:v>74.216147036113</c:v>
                </c:pt>
                <c:pt idx="11">
                  <c:v>56.411323162841001</c:v>
                </c:pt>
                <c:pt idx="12">
                  <c:v>37.196216210498001</c:v>
                </c:pt>
                <c:pt idx="13">
                  <c:v>19.743963106993998</c:v>
                </c:pt>
                <c:pt idx="14">
                  <c:v>13.397689251174</c:v>
                </c:pt>
                <c:pt idx="15">
                  <c:v>6.522559240703</c:v>
                </c:pt>
                <c:pt idx="16">
                  <c:v>3.3494223127930001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30-405E-9EEC-CAC00A93CD09}"/>
            </c:ext>
          </c:extLst>
        </c:ser>
        <c:ser>
          <c:idx val="1"/>
          <c:order val="1"/>
          <c:tx>
            <c:strRef>
              <c:f>List1!$A$3</c:f>
              <c:strCache>
                <c:ptCount val="1"/>
                <c:pt idx="0">
                  <c:v>5–11 let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23.02 - 01.03</c:v>
                </c:pt>
                <c:pt idx="1">
                  <c:v>02.03 - 08.03</c:v>
                </c:pt>
                <c:pt idx="2">
                  <c:v>09.03 - 15.03</c:v>
                </c:pt>
                <c:pt idx="3">
                  <c:v>16.03 - 22.03</c:v>
                </c:pt>
                <c:pt idx="4">
                  <c:v>23.03 - 29.03</c:v>
                </c:pt>
                <c:pt idx="5">
                  <c:v>30.03 - 05.04</c:v>
                </c:pt>
                <c:pt idx="6">
                  <c:v>06.04 - 12.04</c:v>
                </c:pt>
                <c:pt idx="7">
                  <c:v>13.04 - 19.04</c:v>
                </c:pt>
                <c:pt idx="8">
                  <c:v>20.04 - 26.04</c:v>
                </c:pt>
                <c:pt idx="9">
                  <c:v>27.04 - 03.05</c:v>
                </c:pt>
                <c:pt idx="10">
                  <c:v>04.05 - 10.05</c:v>
                </c:pt>
                <c:pt idx="11">
                  <c:v>11.05 - 17.05</c:v>
                </c:pt>
                <c:pt idx="12">
                  <c:v>18.05 - 24.05</c:v>
                </c:pt>
                <c:pt idx="13">
                  <c:v>25.05 - 31.05</c:v>
                </c:pt>
                <c:pt idx="14">
                  <c:v>01.06 - 07.06</c:v>
                </c:pt>
                <c:pt idx="15">
                  <c:v>08.06 - 14.06</c:v>
                </c:pt>
                <c:pt idx="16">
                  <c:v>15.06 - 21.06</c:v>
                </c:pt>
              </c:strCache>
            </c:strRef>
          </c:cat>
          <c:val>
            <c:numRef>
              <c:f>List1!$B$3:$R$3</c:f>
              <c:numCache>
                <c:formatCode>General</c:formatCode>
                <c:ptCount val="17"/>
                <c:pt idx="0">
                  <c:v>794.28087762223299</c:v>
                </c:pt>
                <c:pt idx="1">
                  <c:v>678.38313268979005</c:v>
                </c:pt>
                <c:pt idx="2">
                  <c:v>546.982345285262</c:v>
                </c:pt>
                <c:pt idx="3">
                  <c:v>435.08538550690503</c:v>
                </c:pt>
                <c:pt idx="4">
                  <c:v>341.81708160226401</c:v>
                </c:pt>
                <c:pt idx="5">
                  <c:v>217.79274182558299</c:v>
                </c:pt>
                <c:pt idx="6">
                  <c:v>219.54308533049601</c:v>
                </c:pt>
                <c:pt idx="7">
                  <c:v>193.16290822073799</c:v>
                </c:pt>
                <c:pt idx="8">
                  <c:v>165.907559358524</c:v>
                </c:pt>
                <c:pt idx="9">
                  <c:v>143.27811833072201</c:v>
                </c:pt>
                <c:pt idx="10">
                  <c:v>106.64592926361701</c:v>
                </c:pt>
                <c:pt idx="11">
                  <c:v>76.139942463707996</c:v>
                </c:pt>
                <c:pt idx="12">
                  <c:v>57.761335662123003</c:v>
                </c:pt>
                <c:pt idx="13">
                  <c:v>40.757998757255997</c:v>
                </c:pt>
                <c:pt idx="14">
                  <c:v>25.755054429430999</c:v>
                </c:pt>
                <c:pt idx="15">
                  <c:v>13.377625358975999</c:v>
                </c:pt>
                <c:pt idx="16">
                  <c:v>8.2516193803029996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30-405E-9EEC-CAC00A93CD09}"/>
            </c:ext>
          </c:extLst>
        </c:ser>
        <c:ser>
          <c:idx val="2"/>
          <c:order val="2"/>
          <c:tx>
            <c:strRef>
              <c:f>List1!$A$4</c:f>
              <c:strCache>
                <c:ptCount val="1"/>
                <c:pt idx="0">
                  <c:v>12–19 let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23.02 - 01.03</c:v>
                </c:pt>
                <c:pt idx="1">
                  <c:v>02.03 - 08.03</c:v>
                </c:pt>
                <c:pt idx="2">
                  <c:v>09.03 - 15.03</c:v>
                </c:pt>
                <c:pt idx="3">
                  <c:v>16.03 - 22.03</c:v>
                </c:pt>
                <c:pt idx="4">
                  <c:v>23.03 - 29.03</c:v>
                </c:pt>
                <c:pt idx="5">
                  <c:v>30.03 - 05.04</c:v>
                </c:pt>
                <c:pt idx="6">
                  <c:v>06.04 - 12.04</c:v>
                </c:pt>
                <c:pt idx="7">
                  <c:v>13.04 - 19.04</c:v>
                </c:pt>
                <c:pt idx="8">
                  <c:v>20.04 - 26.04</c:v>
                </c:pt>
                <c:pt idx="9">
                  <c:v>27.04 - 03.05</c:v>
                </c:pt>
                <c:pt idx="10">
                  <c:v>04.05 - 10.05</c:v>
                </c:pt>
                <c:pt idx="11">
                  <c:v>11.05 - 17.05</c:v>
                </c:pt>
                <c:pt idx="12">
                  <c:v>18.05 - 24.05</c:v>
                </c:pt>
                <c:pt idx="13">
                  <c:v>25.05 - 31.05</c:v>
                </c:pt>
                <c:pt idx="14">
                  <c:v>01.06 - 07.06</c:v>
                </c:pt>
                <c:pt idx="15">
                  <c:v>08.06 - 14.06</c:v>
                </c:pt>
                <c:pt idx="16">
                  <c:v>15.06 - 21.06</c:v>
                </c:pt>
              </c:strCache>
            </c:strRef>
          </c:cat>
          <c:val>
            <c:numRef>
              <c:f>List1!$B$4:$R$4</c:f>
              <c:numCache>
                <c:formatCode>General</c:formatCode>
                <c:ptCount val="17"/>
                <c:pt idx="0">
                  <c:v>696.963299117764</c:v>
                </c:pt>
                <c:pt idx="1">
                  <c:v>713.09451230360798</c:v>
                </c:pt>
                <c:pt idx="2">
                  <c:v>698.26802959603106</c:v>
                </c:pt>
                <c:pt idx="3">
                  <c:v>586.17982032675104</c:v>
                </c:pt>
                <c:pt idx="4">
                  <c:v>437.44054580434198</c:v>
                </c:pt>
                <c:pt idx="5">
                  <c:v>284.31263240048997</c:v>
                </c:pt>
                <c:pt idx="6">
                  <c:v>285.85458660207797</c:v>
                </c:pt>
                <c:pt idx="7">
                  <c:v>212.315232372498</c:v>
                </c:pt>
                <c:pt idx="8">
                  <c:v>166.64966563316099</c:v>
                </c:pt>
                <c:pt idx="9">
                  <c:v>143.401740747681</c:v>
                </c:pt>
                <c:pt idx="10">
                  <c:v>104.49705012299999</c:v>
                </c:pt>
                <c:pt idx="11">
                  <c:v>74.606860984524999</c:v>
                </c:pt>
                <c:pt idx="12">
                  <c:v>59.424542691966998</c:v>
                </c:pt>
                <c:pt idx="13">
                  <c:v>43.530553229444997</c:v>
                </c:pt>
                <c:pt idx="14">
                  <c:v>38.786078763020001</c:v>
                </c:pt>
                <c:pt idx="15">
                  <c:v>30.720472170097999</c:v>
                </c:pt>
                <c:pt idx="16">
                  <c:v>14.352035260934001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30-405E-9EEC-CAC00A93CD09}"/>
            </c:ext>
          </c:extLst>
        </c:ser>
        <c:ser>
          <c:idx val="3"/>
          <c:order val="3"/>
          <c:tx>
            <c:strRef>
              <c:f>List1!$A$5</c:f>
              <c:strCache>
                <c:ptCount val="1"/>
                <c:pt idx="0">
                  <c:v>0–19 let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23.02 - 01.03</c:v>
                </c:pt>
                <c:pt idx="1">
                  <c:v>02.03 - 08.03</c:v>
                </c:pt>
                <c:pt idx="2">
                  <c:v>09.03 - 15.03</c:v>
                </c:pt>
                <c:pt idx="3">
                  <c:v>16.03 - 22.03</c:v>
                </c:pt>
                <c:pt idx="4">
                  <c:v>23.03 - 29.03</c:v>
                </c:pt>
                <c:pt idx="5">
                  <c:v>30.03 - 05.04</c:v>
                </c:pt>
                <c:pt idx="6">
                  <c:v>06.04 - 12.04</c:v>
                </c:pt>
                <c:pt idx="7">
                  <c:v>13.04 - 19.04</c:v>
                </c:pt>
                <c:pt idx="8">
                  <c:v>20.04 - 26.04</c:v>
                </c:pt>
                <c:pt idx="9">
                  <c:v>27.04 - 03.05</c:v>
                </c:pt>
                <c:pt idx="10">
                  <c:v>04.05 - 10.05</c:v>
                </c:pt>
                <c:pt idx="11">
                  <c:v>11.05 - 17.05</c:v>
                </c:pt>
                <c:pt idx="12">
                  <c:v>18.05 - 24.05</c:v>
                </c:pt>
                <c:pt idx="13">
                  <c:v>25.05 - 31.05</c:v>
                </c:pt>
                <c:pt idx="14">
                  <c:v>01.06 - 07.06</c:v>
                </c:pt>
                <c:pt idx="15">
                  <c:v>08.06 - 14.06</c:v>
                </c:pt>
                <c:pt idx="16">
                  <c:v>15.06 - 21.06</c:v>
                </c:pt>
              </c:strCache>
            </c:strRef>
          </c:cat>
          <c:val>
            <c:numRef>
              <c:f>List1!$B$5:$R$5</c:f>
              <c:numCache>
                <c:formatCode>General</c:formatCode>
                <c:ptCount val="17"/>
                <c:pt idx="0">
                  <c:v>667.81558697868104</c:v>
                </c:pt>
                <c:pt idx="1">
                  <c:v>630.80521095235599</c:v>
                </c:pt>
                <c:pt idx="2">
                  <c:v>561.71615937265096</c:v>
                </c:pt>
                <c:pt idx="3">
                  <c:v>463.30837470607702</c:v>
                </c:pt>
                <c:pt idx="4">
                  <c:v>358.43056097866599</c:v>
                </c:pt>
                <c:pt idx="5">
                  <c:v>231.02075793449501</c:v>
                </c:pt>
                <c:pt idx="6">
                  <c:v>229.482429346603</c:v>
                </c:pt>
                <c:pt idx="7">
                  <c:v>185.77579946710401</c:v>
                </c:pt>
                <c:pt idx="8">
                  <c:v>149.67032261012699</c:v>
                </c:pt>
                <c:pt idx="9">
                  <c:v>129.26484634133399</c:v>
                </c:pt>
                <c:pt idx="10">
                  <c:v>97.502885497226004</c:v>
                </c:pt>
                <c:pt idx="11">
                  <c:v>70.491645292193994</c:v>
                </c:pt>
                <c:pt idx="12">
                  <c:v>53.117581240716</c:v>
                </c:pt>
                <c:pt idx="13">
                  <c:v>36.422191566248998</c:v>
                </c:pt>
                <c:pt idx="14">
                  <c:v>27.554179706639999</c:v>
                </c:pt>
                <c:pt idx="15">
                  <c:v>18.233718262358</c:v>
                </c:pt>
                <c:pt idx="16">
                  <c:v>9.3204614442819995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30-405E-9EEC-CAC00A93CD09}"/>
            </c:ext>
          </c:extLst>
        </c:ser>
        <c:ser>
          <c:idx val="4"/>
          <c:order val="4"/>
          <c:tx>
            <c:strRef>
              <c:f>List1!$A$6</c:f>
              <c:strCache>
                <c:ptCount val="1"/>
                <c:pt idx="0">
                  <c:v>Celá populace ČR</c:v>
                </c:pt>
              </c:strCache>
            </c:strRef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List1!$B$1:$R$1</c:f>
              <c:strCache>
                <c:ptCount val="17"/>
                <c:pt idx="0">
                  <c:v>23.02 - 01.03</c:v>
                </c:pt>
                <c:pt idx="1">
                  <c:v>02.03 - 08.03</c:v>
                </c:pt>
                <c:pt idx="2">
                  <c:v>09.03 - 15.03</c:v>
                </c:pt>
                <c:pt idx="3">
                  <c:v>16.03 - 22.03</c:v>
                </c:pt>
                <c:pt idx="4">
                  <c:v>23.03 - 29.03</c:v>
                </c:pt>
                <c:pt idx="5">
                  <c:v>30.03 - 05.04</c:v>
                </c:pt>
                <c:pt idx="6">
                  <c:v>06.04 - 12.04</c:v>
                </c:pt>
                <c:pt idx="7">
                  <c:v>13.04 - 19.04</c:v>
                </c:pt>
                <c:pt idx="8">
                  <c:v>20.04 - 26.04</c:v>
                </c:pt>
                <c:pt idx="9">
                  <c:v>27.04 - 03.05</c:v>
                </c:pt>
                <c:pt idx="10">
                  <c:v>04.05 - 10.05</c:v>
                </c:pt>
                <c:pt idx="11">
                  <c:v>11.05 - 17.05</c:v>
                </c:pt>
                <c:pt idx="12">
                  <c:v>18.05 - 24.05</c:v>
                </c:pt>
                <c:pt idx="13">
                  <c:v>25.05 - 31.05</c:v>
                </c:pt>
                <c:pt idx="14">
                  <c:v>01.06 - 07.06</c:v>
                </c:pt>
                <c:pt idx="15">
                  <c:v>08.06 - 14.06</c:v>
                </c:pt>
                <c:pt idx="16">
                  <c:v>15.06 - 21.06</c:v>
                </c:pt>
              </c:strCache>
            </c:strRef>
          </c:cat>
          <c:val>
            <c:numRef>
              <c:f>List1!$B$6:$R$6</c:f>
              <c:numCache>
                <c:formatCode>General</c:formatCode>
                <c:ptCount val="17"/>
                <c:pt idx="0">
                  <c:v>782.44949413541303</c:v>
                </c:pt>
                <c:pt idx="1">
                  <c:v>781.24408684651098</c:v>
                </c:pt>
                <c:pt idx="2">
                  <c:v>720.56257572924505</c:v>
                </c:pt>
                <c:pt idx="3">
                  <c:v>584.22073268766405</c:v>
                </c:pt>
                <c:pt idx="4">
                  <c:v>449.52347633481799</c:v>
                </c:pt>
                <c:pt idx="5">
                  <c:v>294.17544394729902</c:v>
                </c:pt>
                <c:pt idx="6">
                  <c:v>278.41170676608101</c:v>
                </c:pt>
                <c:pt idx="7">
                  <c:v>195.902045052891</c:v>
                </c:pt>
                <c:pt idx="8">
                  <c:v>156.114260276587</c:v>
                </c:pt>
                <c:pt idx="9">
                  <c:v>131.01562478829399</c:v>
                </c:pt>
                <c:pt idx="10">
                  <c:v>94.844061878695001</c:v>
                </c:pt>
                <c:pt idx="11">
                  <c:v>67.371988782797004</c:v>
                </c:pt>
                <c:pt idx="12">
                  <c:v>42.525647843343997</c:v>
                </c:pt>
                <c:pt idx="13">
                  <c:v>28.051416133974001</c:v>
                </c:pt>
                <c:pt idx="14">
                  <c:v>19.725696022257999</c:v>
                </c:pt>
                <c:pt idx="15">
                  <c:v>12.082105616665</c:v>
                </c:pt>
                <c:pt idx="16">
                  <c:v>8.1855564734709994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230-405E-9EEC-CAC00A93CD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8445264"/>
        <c:axId val="494149648"/>
      </c:lineChart>
      <c:catAx>
        <c:axId val="488445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94149648"/>
        <c:crosses val="autoZero"/>
        <c:auto val="1"/>
        <c:lblAlgn val="ctr"/>
        <c:lblOffset val="100"/>
        <c:tickLblSkip val="1"/>
        <c:noMultiLvlLbl val="0"/>
      </c:catAx>
      <c:valAx>
        <c:axId val="494149648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cs-CZ"/>
          </a:p>
        </c:txPr>
        <c:crossAx val="48844526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380214565155387"/>
          <c:y val="0.25415522984813471"/>
          <c:w val="0.14190389034991419"/>
          <c:h val="0.502802521439899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65896097904626E-2"/>
          <c:y val="0.11216137656970669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Sheet1!$A$44:$A$228</c:f>
              <c:numCache>
                <c:formatCode>m/d/yyyy</c:formatCode>
                <c:ptCount val="185"/>
                <c:pt idx="0">
                  <c:v>44287</c:v>
                </c:pt>
                <c:pt idx="1">
                  <c:v>44288</c:v>
                </c:pt>
                <c:pt idx="2">
                  <c:v>44289</c:v>
                </c:pt>
                <c:pt idx="3">
                  <c:v>44290</c:v>
                </c:pt>
                <c:pt idx="4">
                  <c:v>44291</c:v>
                </c:pt>
                <c:pt idx="5">
                  <c:v>44292</c:v>
                </c:pt>
                <c:pt idx="6">
                  <c:v>44293</c:v>
                </c:pt>
                <c:pt idx="7">
                  <c:v>44294</c:v>
                </c:pt>
                <c:pt idx="8">
                  <c:v>44295</c:v>
                </c:pt>
                <c:pt idx="9">
                  <c:v>44296</c:v>
                </c:pt>
                <c:pt idx="10">
                  <c:v>44297</c:v>
                </c:pt>
                <c:pt idx="11">
                  <c:v>44298</c:v>
                </c:pt>
                <c:pt idx="12">
                  <c:v>44299</c:v>
                </c:pt>
                <c:pt idx="13">
                  <c:v>44300</c:v>
                </c:pt>
                <c:pt idx="14">
                  <c:v>44301</c:v>
                </c:pt>
                <c:pt idx="15">
                  <c:v>44302</c:v>
                </c:pt>
                <c:pt idx="16">
                  <c:v>44303</c:v>
                </c:pt>
                <c:pt idx="17">
                  <c:v>44304</c:v>
                </c:pt>
                <c:pt idx="18">
                  <c:v>44305</c:v>
                </c:pt>
                <c:pt idx="19">
                  <c:v>44306</c:v>
                </c:pt>
                <c:pt idx="20">
                  <c:v>44307</c:v>
                </c:pt>
                <c:pt idx="21">
                  <c:v>44308</c:v>
                </c:pt>
                <c:pt idx="22">
                  <c:v>44309</c:v>
                </c:pt>
                <c:pt idx="23">
                  <c:v>44310</c:v>
                </c:pt>
                <c:pt idx="24">
                  <c:v>44311</c:v>
                </c:pt>
                <c:pt idx="25">
                  <c:v>44312</c:v>
                </c:pt>
                <c:pt idx="26">
                  <c:v>44313</c:v>
                </c:pt>
                <c:pt idx="27">
                  <c:v>44314</c:v>
                </c:pt>
                <c:pt idx="28">
                  <c:v>44315</c:v>
                </c:pt>
                <c:pt idx="29">
                  <c:v>44316</c:v>
                </c:pt>
                <c:pt idx="30">
                  <c:v>44317</c:v>
                </c:pt>
                <c:pt idx="31">
                  <c:v>44318</c:v>
                </c:pt>
                <c:pt idx="32">
                  <c:v>44319</c:v>
                </c:pt>
                <c:pt idx="33">
                  <c:v>44320</c:v>
                </c:pt>
                <c:pt idx="34">
                  <c:v>44321</c:v>
                </c:pt>
                <c:pt idx="35">
                  <c:v>44322</c:v>
                </c:pt>
                <c:pt idx="36">
                  <c:v>44323</c:v>
                </c:pt>
                <c:pt idx="37">
                  <c:v>44324</c:v>
                </c:pt>
                <c:pt idx="38">
                  <c:v>44325</c:v>
                </c:pt>
                <c:pt idx="39">
                  <c:v>44326</c:v>
                </c:pt>
                <c:pt idx="40">
                  <c:v>44327</c:v>
                </c:pt>
                <c:pt idx="41">
                  <c:v>44328</c:v>
                </c:pt>
                <c:pt idx="42">
                  <c:v>44329</c:v>
                </c:pt>
                <c:pt idx="43">
                  <c:v>44330</c:v>
                </c:pt>
                <c:pt idx="44">
                  <c:v>44331</c:v>
                </c:pt>
                <c:pt idx="45">
                  <c:v>44332</c:v>
                </c:pt>
                <c:pt idx="46">
                  <c:v>44333</c:v>
                </c:pt>
                <c:pt idx="47">
                  <c:v>44334</c:v>
                </c:pt>
                <c:pt idx="48">
                  <c:v>44335</c:v>
                </c:pt>
                <c:pt idx="49">
                  <c:v>44336</c:v>
                </c:pt>
                <c:pt idx="50">
                  <c:v>44337</c:v>
                </c:pt>
                <c:pt idx="51">
                  <c:v>44338</c:v>
                </c:pt>
                <c:pt idx="52">
                  <c:v>44339</c:v>
                </c:pt>
                <c:pt idx="53">
                  <c:v>44340</c:v>
                </c:pt>
                <c:pt idx="54">
                  <c:v>44341</c:v>
                </c:pt>
                <c:pt idx="55">
                  <c:v>44342</c:v>
                </c:pt>
                <c:pt idx="56">
                  <c:v>44343</c:v>
                </c:pt>
                <c:pt idx="57">
                  <c:v>44344</c:v>
                </c:pt>
                <c:pt idx="58">
                  <c:v>44345</c:v>
                </c:pt>
                <c:pt idx="59">
                  <c:v>44346</c:v>
                </c:pt>
                <c:pt idx="60">
                  <c:v>44347</c:v>
                </c:pt>
                <c:pt idx="61">
                  <c:v>44348</c:v>
                </c:pt>
                <c:pt idx="62">
                  <c:v>44349</c:v>
                </c:pt>
                <c:pt idx="63">
                  <c:v>44350</c:v>
                </c:pt>
                <c:pt idx="64">
                  <c:v>44351</c:v>
                </c:pt>
                <c:pt idx="65">
                  <c:v>44352</c:v>
                </c:pt>
                <c:pt idx="66">
                  <c:v>44353</c:v>
                </c:pt>
                <c:pt idx="67">
                  <c:v>44354</c:v>
                </c:pt>
                <c:pt idx="68">
                  <c:v>44355</c:v>
                </c:pt>
                <c:pt idx="69">
                  <c:v>44356</c:v>
                </c:pt>
                <c:pt idx="70">
                  <c:v>44357</c:v>
                </c:pt>
                <c:pt idx="71">
                  <c:v>44358</c:v>
                </c:pt>
                <c:pt idx="72">
                  <c:v>44359</c:v>
                </c:pt>
                <c:pt idx="73">
                  <c:v>44360</c:v>
                </c:pt>
                <c:pt idx="74">
                  <c:v>44361</c:v>
                </c:pt>
                <c:pt idx="75">
                  <c:v>44362</c:v>
                </c:pt>
                <c:pt idx="76">
                  <c:v>44363</c:v>
                </c:pt>
                <c:pt idx="77">
                  <c:v>44364</c:v>
                </c:pt>
                <c:pt idx="78">
                  <c:v>44365</c:v>
                </c:pt>
                <c:pt idx="79">
                  <c:v>44366</c:v>
                </c:pt>
                <c:pt idx="80">
                  <c:v>44367</c:v>
                </c:pt>
                <c:pt idx="81">
                  <c:v>44368</c:v>
                </c:pt>
                <c:pt idx="82">
                  <c:v>44369</c:v>
                </c:pt>
              </c:numCache>
            </c:numRef>
          </c:cat>
          <c:val>
            <c:numRef>
              <c:f>Sheet1!$B$44:$B$228</c:f>
              <c:numCache>
                <c:formatCode>General</c:formatCode>
                <c:ptCount val="185"/>
                <c:pt idx="0">
                  <c:v>6245</c:v>
                </c:pt>
                <c:pt idx="1">
                  <c:v>3836</c:v>
                </c:pt>
                <c:pt idx="2">
                  <c:v>2160</c:v>
                </c:pt>
                <c:pt idx="3">
                  <c:v>1925</c:v>
                </c:pt>
                <c:pt idx="4">
                  <c:v>1419</c:v>
                </c:pt>
                <c:pt idx="5">
                  <c:v>5584</c:v>
                </c:pt>
                <c:pt idx="6">
                  <c:v>7052</c:v>
                </c:pt>
                <c:pt idx="7">
                  <c:v>5283</c:v>
                </c:pt>
                <c:pt idx="8">
                  <c:v>4819</c:v>
                </c:pt>
                <c:pt idx="9">
                  <c:v>2204</c:v>
                </c:pt>
                <c:pt idx="10">
                  <c:v>985</c:v>
                </c:pt>
                <c:pt idx="11">
                  <c:v>3868</c:v>
                </c:pt>
                <c:pt idx="12">
                  <c:v>5055</c:v>
                </c:pt>
                <c:pt idx="13">
                  <c:v>3716</c:v>
                </c:pt>
                <c:pt idx="14">
                  <c:v>3263</c:v>
                </c:pt>
                <c:pt idx="15">
                  <c:v>3217</c:v>
                </c:pt>
                <c:pt idx="16">
                  <c:v>1541</c:v>
                </c:pt>
                <c:pt idx="17">
                  <c:v>833</c:v>
                </c:pt>
                <c:pt idx="18">
                  <c:v>3341</c:v>
                </c:pt>
                <c:pt idx="19">
                  <c:v>3816</c:v>
                </c:pt>
                <c:pt idx="20">
                  <c:v>2951</c:v>
                </c:pt>
                <c:pt idx="21">
                  <c:v>2629</c:v>
                </c:pt>
                <c:pt idx="22">
                  <c:v>2601</c:v>
                </c:pt>
                <c:pt idx="23">
                  <c:v>1308</c:v>
                </c:pt>
                <c:pt idx="24">
                  <c:v>825</c:v>
                </c:pt>
                <c:pt idx="25">
                  <c:v>2579</c:v>
                </c:pt>
                <c:pt idx="26">
                  <c:v>3239</c:v>
                </c:pt>
                <c:pt idx="27">
                  <c:v>2488</c:v>
                </c:pt>
                <c:pt idx="28">
                  <c:v>2229</c:v>
                </c:pt>
                <c:pt idx="29">
                  <c:v>2166</c:v>
                </c:pt>
                <c:pt idx="30">
                  <c:v>1171</c:v>
                </c:pt>
                <c:pt idx="31">
                  <c:v>508</c:v>
                </c:pt>
                <c:pt idx="32">
                  <c:v>2219</c:v>
                </c:pt>
                <c:pt idx="33">
                  <c:v>2415</c:v>
                </c:pt>
                <c:pt idx="34">
                  <c:v>1873</c:v>
                </c:pt>
                <c:pt idx="35">
                  <c:v>1572</c:v>
                </c:pt>
                <c:pt idx="36">
                  <c:v>1638</c:v>
                </c:pt>
                <c:pt idx="37">
                  <c:v>725</c:v>
                </c:pt>
                <c:pt idx="38">
                  <c:v>383</c:v>
                </c:pt>
                <c:pt idx="39">
                  <c:v>1544</c:v>
                </c:pt>
                <c:pt idx="40">
                  <c:v>1690</c:v>
                </c:pt>
                <c:pt idx="41">
                  <c:v>1264</c:v>
                </c:pt>
                <c:pt idx="42">
                  <c:v>1223</c:v>
                </c:pt>
                <c:pt idx="43">
                  <c:v>1051</c:v>
                </c:pt>
                <c:pt idx="44">
                  <c:v>597</c:v>
                </c:pt>
                <c:pt idx="45">
                  <c:v>257</c:v>
                </c:pt>
                <c:pt idx="46">
                  <c:v>1128</c:v>
                </c:pt>
                <c:pt idx="47">
                  <c:v>1198</c:v>
                </c:pt>
                <c:pt idx="48">
                  <c:v>778</c:v>
                </c:pt>
                <c:pt idx="49">
                  <c:v>678</c:v>
                </c:pt>
                <c:pt idx="50">
                  <c:v>671</c:v>
                </c:pt>
                <c:pt idx="51">
                  <c:v>333</c:v>
                </c:pt>
                <c:pt idx="52">
                  <c:v>196</c:v>
                </c:pt>
                <c:pt idx="53">
                  <c:v>696</c:v>
                </c:pt>
                <c:pt idx="54">
                  <c:v>661</c:v>
                </c:pt>
                <c:pt idx="55">
                  <c:v>538</c:v>
                </c:pt>
                <c:pt idx="56">
                  <c:v>506</c:v>
                </c:pt>
                <c:pt idx="57">
                  <c:v>452</c:v>
                </c:pt>
                <c:pt idx="58">
                  <c:v>222</c:v>
                </c:pt>
                <c:pt idx="59">
                  <c:v>112</c:v>
                </c:pt>
                <c:pt idx="60">
                  <c:v>511</c:v>
                </c:pt>
                <c:pt idx="61">
                  <c:v>477</c:v>
                </c:pt>
                <c:pt idx="62">
                  <c:v>350</c:v>
                </c:pt>
                <c:pt idx="63">
                  <c:v>423</c:v>
                </c:pt>
                <c:pt idx="64">
                  <c:v>319</c:v>
                </c:pt>
                <c:pt idx="65">
                  <c:v>152</c:v>
                </c:pt>
                <c:pt idx="66">
                  <c:v>96</c:v>
                </c:pt>
                <c:pt idx="67">
                  <c:v>294</c:v>
                </c:pt>
                <c:pt idx="68">
                  <c:v>384</c:v>
                </c:pt>
                <c:pt idx="69">
                  <c:v>250</c:v>
                </c:pt>
                <c:pt idx="70">
                  <c:v>190</c:v>
                </c:pt>
                <c:pt idx="71">
                  <c:v>179</c:v>
                </c:pt>
                <c:pt idx="72">
                  <c:v>73</c:v>
                </c:pt>
                <c:pt idx="73">
                  <c:v>41</c:v>
                </c:pt>
                <c:pt idx="74">
                  <c:v>176</c:v>
                </c:pt>
                <c:pt idx="75">
                  <c:v>206</c:v>
                </c:pt>
                <c:pt idx="76">
                  <c:v>128</c:v>
                </c:pt>
                <c:pt idx="77">
                  <c:v>157</c:v>
                </c:pt>
                <c:pt idx="78">
                  <c:v>144</c:v>
                </c:pt>
                <c:pt idx="79">
                  <c:v>63</c:v>
                </c:pt>
                <c:pt idx="80">
                  <c:v>57</c:v>
                </c:pt>
                <c:pt idx="81">
                  <c:v>121</c:v>
                </c:pt>
                <c:pt idx="82">
                  <c:v>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8E-4EA0-96EE-517E285EEC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ax val="100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36549528083226"/>
          <c:y val="0.20299240246086112"/>
          <c:w val="0.72027953981972681"/>
          <c:h val="0.7505336593398659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Očkovaní dokončeno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80 a více let</c:v>
                </c:pt>
                <c:pt idx="4">
                  <c:v>70–79 let</c:v>
                </c:pt>
                <c:pt idx="5">
                  <c:v>65–69 let</c:v>
                </c:pt>
                <c:pt idx="6">
                  <c:v>60–64 let</c:v>
                </c:pt>
                <c:pt idx="7">
                  <c:v>55–59 let</c:v>
                </c:pt>
                <c:pt idx="8">
                  <c:v>50–54 let</c:v>
                </c:pt>
                <c:pt idx="9">
                  <c:v>45–49 let</c:v>
                </c:pt>
                <c:pt idx="10">
                  <c:v>40–44 let</c:v>
                </c:pt>
                <c:pt idx="11">
                  <c:v>35–39 let</c:v>
                </c:pt>
                <c:pt idx="12">
                  <c:v>30–34 let</c:v>
                </c:pt>
                <c:pt idx="13">
                  <c:v>16–29 let</c:v>
                </c:pt>
                <c:pt idx="14">
                  <c:v>do 16 let</c:v>
                </c:pt>
              </c:strCache>
            </c:strRef>
          </c:cat>
          <c:val>
            <c:numRef>
              <c:f>List1!$B$2:$B$16</c:f>
              <c:numCache>
                <c:formatCode>General</c:formatCode>
                <c:ptCount val="15"/>
                <c:pt idx="0">
                  <c:v>25.18403</c:v>
                </c:pt>
                <c:pt idx="1">
                  <c:v>31.022320000000001</c:v>
                </c:pt>
                <c:pt idx="2">
                  <c:v>30.356870000000001</c:v>
                </c:pt>
                <c:pt idx="3">
                  <c:v>71.612819999999999</c:v>
                </c:pt>
                <c:pt idx="4">
                  <c:v>68.513009999999994</c:v>
                </c:pt>
                <c:pt idx="5">
                  <c:v>56.793990000000001</c:v>
                </c:pt>
                <c:pt idx="6">
                  <c:v>49.149189999999997</c:v>
                </c:pt>
                <c:pt idx="7">
                  <c:v>41.538200000000003</c:v>
                </c:pt>
                <c:pt idx="8">
                  <c:v>28.152190000000001</c:v>
                </c:pt>
                <c:pt idx="9">
                  <c:v>16.94736</c:v>
                </c:pt>
                <c:pt idx="10">
                  <c:v>13.911350000000001</c:v>
                </c:pt>
                <c:pt idx="11">
                  <c:v>10.79556</c:v>
                </c:pt>
                <c:pt idx="12">
                  <c:v>8.1875730000000004</c:v>
                </c:pt>
                <c:pt idx="13">
                  <c:v>5.8663030000000003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C-43B5-BDA2-1A9D9441837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Očkovaní 1. dávkou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80 a více let</c:v>
                </c:pt>
                <c:pt idx="4">
                  <c:v>70–79 let</c:v>
                </c:pt>
                <c:pt idx="5">
                  <c:v>65–69 let</c:v>
                </c:pt>
                <c:pt idx="6">
                  <c:v>60–64 let</c:v>
                </c:pt>
                <c:pt idx="7">
                  <c:v>55–59 let</c:v>
                </c:pt>
                <c:pt idx="8">
                  <c:v>50–54 let</c:v>
                </c:pt>
                <c:pt idx="9">
                  <c:v>45–49 let</c:v>
                </c:pt>
                <c:pt idx="10">
                  <c:v>40–44 let</c:v>
                </c:pt>
                <c:pt idx="11">
                  <c:v>35–39 let</c:v>
                </c:pt>
                <c:pt idx="12">
                  <c:v>30–34 let</c:v>
                </c:pt>
                <c:pt idx="13">
                  <c:v>16–29 let</c:v>
                </c:pt>
                <c:pt idx="14">
                  <c:v>do 16 let</c:v>
                </c:pt>
              </c:strCache>
            </c:strRef>
          </c:cat>
          <c:val>
            <c:numRef>
              <c:f>List1!$C$2:$C$16</c:f>
              <c:numCache>
                <c:formatCode>General</c:formatCode>
                <c:ptCount val="15"/>
                <c:pt idx="0">
                  <c:v>20.09027</c:v>
                </c:pt>
                <c:pt idx="1">
                  <c:v>24.498090000000001</c:v>
                </c:pt>
                <c:pt idx="2">
                  <c:v>24.216840000000001</c:v>
                </c:pt>
                <c:pt idx="3">
                  <c:v>7.9094850000000001</c:v>
                </c:pt>
                <c:pt idx="4">
                  <c:v>13.14955</c:v>
                </c:pt>
                <c:pt idx="5">
                  <c:v>18.31063</c:v>
                </c:pt>
                <c:pt idx="6">
                  <c:v>19.066610000000001</c:v>
                </c:pt>
                <c:pt idx="7">
                  <c:v>22.38176</c:v>
                </c:pt>
                <c:pt idx="8">
                  <c:v>32.32535</c:v>
                </c:pt>
                <c:pt idx="9">
                  <c:v>41.133899999999997</c:v>
                </c:pt>
                <c:pt idx="10">
                  <c:v>37.015140000000002</c:v>
                </c:pt>
                <c:pt idx="11">
                  <c:v>30.077390000000001</c:v>
                </c:pt>
                <c:pt idx="12">
                  <c:v>25.612189999999998</c:v>
                </c:pt>
                <c:pt idx="13">
                  <c:v>17.367930000000001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6C-43B5-BDA2-1A9D94418370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Prodělali onemocnění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80 a více let</c:v>
                </c:pt>
                <c:pt idx="4">
                  <c:v>70–79 let</c:v>
                </c:pt>
                <c:pt idx="5">
                  <c:v>65–69 let</c:v>
                </c:pt>
                <c:pt idx="6">
                  <c:v>60–64 let</c:v>
                </c:pt>
                <c:pt idx="7">
                  <c:v>55–59 let</c:v>
                </c:pt>
                <c:pt idx="8">
                  <c:v>50–54 let</c:v>
                </c:pt>
                <c:pt idx="9">
                  <c:v>45–49 let</c:v>
                </c:pt>
                <c:pt idx="10">
                  <c:v>40–44 let</c:v>
                </c:pt>
                <c:pt idx="11">
                  <c:v>35–39 let</c:v>
                </c:pt>
                <c:pt idx="12">
                  <c:v>30–34 let</c:v>
                </c:pt>
                <c:pt idx="13">
                  <c:v>16–29 let</c:v>
                </c:pt>
                <c:pt idx="14">
                  <c:v>do 16 let</c:v>
                </c:pt>
              </c:strCache>
            </c:strRef>
          </c:cat>
          <c:val>
            <c:numRef>
              <c:f>List1!$D$2:$D$16</c:f>
              <c:numCache>
                <c:formatCode>General</c:formatCode>
                <c:ptCount val="15"/>
                <c:pt idx="0">
                  <c:v>8.8427369999999996</c:v>
                </c:pt>
                <c:pt idx="1">
                  <c:v>8.4353309999999997</c:v>
                </c:pt>
                <c:pt idx="2">
                  <c:v>8.4951159999999994</c:v>
                </c:pt>
                <c:pt idx="3">
                  <c:v>4.6989450000000001</c:v>
                </c:pt>
                <c:pt idx="4">
                  <c:v>3.2747229999999998</c:v>
                </c:pt>
                <c:pt idx="5">
                  <c:v>4.4714749999999999</c:v>
                </c:pt>
                <c:pt idx="6">
                  <c:v>6.4328139999999996</c:v>
                </c:pt>
                <c:pt idx="7">
                  <c:v>8.5156320000000001</c:v>
                </c:pt>
                <c:pt idx="8">
                  <c:v>9.3919250000000005</c:v>
                </c:pt>
                <c:pt idx="9">
                  <c:v>9.8771109999999993</c:v>
                </c:pt>
                <c:pt idx="10">
                  <c:v>9.548527</c:v>
                </c:pt>
                <c:pt idx="11">
                  <c:v>10.29364</c:v>
                </c:pt>
                <c:pt idx="12">
                  <c:v>11.16018</c:v>
                </c:pt>
                <c:pt idx="13">
                  <c:v>11.894780000000001</c:v>
                </c:pt>
                <c:pt idx="14">
                  <c:v>10.53514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6C-43B5-BDA2-1A9D94418370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Mají rezervaci termínu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80 a více let</c:v>
                </c:pt>
                <c:pt idx="4">
                  <c:v>70–79 let</c:v>
                </c:pt>
                <c:pt idx="5">
                  <c:v>65–69 let</c:v>
                </c:pt>
                <c:pt idx="6">
                  <c:v>60–64 let</c:v>
                </c:pt>
                <c:pt idx="7">
                  <c:v>55–59 let</c:v>
                </c:pt>
                <c:pt idx="8">
                  <c:v>50–54 let</c:v>
                </c:pt>
                <c:pt idx="9">
                  <c:v>45–49 let</c:v>
                </c:pt>
                <c:pt idx="10">
                  <c:v>40–44 let</c:v>
                </c:pt>
                <c:pt idx="11">
                  <c:v>35–39 let</c:v>
                </c:pt>
                <c:pt idx="12">
                  <c:v>30–34 let</c:v>
                </c:pt>
                <c:pt idx="13">
                  <c:v>16–29 let</c:v>
                </c:pt>
                <c:pt idx="14">
                  <c:v>do 16 let</c:v>
                </c:pt>
              </c:strCache>
            </c:strRef>
          </c:cat>
          <c:val>
            <c:numRef>
              <c:f>List1!$E$2:$E$16</c:f>
              <c:numCache>
                <c:formatCode>General</c:formatCode>
                <c:ptCount val="15"/>
                <c:pt idx="0">
                  <c:v>2.8982290000000002</c:v>
                </c:pt>
                <c:pt idx="1">
                  <c:v>3.3996692999999998</c:v>
                </c:pt>
                <c:pt idx="2">
                  <c:v>3.4935298000000001</c:v>
                </c:pt>
                <c:pt idx="3">
                  <c:v>1.733754</c:v>
                </c:pt>
                <c:pt idx="4">
                  <c:v>1.2915334999999999</c:v>
                </c:pt>
                <c:pt idx="5">
                  <c:v>1.2316743000000001</c:v>
                </c:pt>
                <c:pt idx="6">
                  <c:v>1.5155125</c:v>
                </c:pt>
                <c:pt idx="7">
                  <c:v>1.9016533</c:v>
                </c:pt>
                <c:pt idx="8">
                  <c:v>2.1744132</c:v>
                </c:pt>
                <c:pt idx="9">
                  <c:v>2.4948277000000001</c:v>
                </c:pt>
                <c:pt idx="10">
                  <c:v>2.9523541999999998</c:v>
                </c:pt>
                <c:pt idx="11">
                  <c:v>4.3278331999999997</c:v>
                </c:pt>
                <c:pt idx="12">
                  <c:v>5.5020578999999996</c:v>
                </c:pt>
                <c:pt idx="13">
                  <c:v>8.2748263000000009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6C-43B5-BDA2-1A9D94418370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Registrovaní, čekají na termín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List1!$A$2:$A$16</c:f>
              <c:strCache>
                <c:ptCount val="15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80 a více let</c:v>
                </c:pt>
                <c:pt idx="4">
                  <c:v>70–79 let</c:v>
                </c:pt>
                <c:pt idx="5">
                  <c:v>65–69 let</c:v>
                </c:pt>
                <c:pt idx="6">
                  <c:v>60–64 let</c:v>
                </c:pt>
                <c:pt idx="7">
                  <c:v>55–59 let</c:v>
                </c:pt>
                <c:pt idx="8">
                  <c:v>50–54 let</c:v>
                </c:pt>
                <c:pt idx="9">
                  <c:v>45–49 let</c:v>
                </c:pt>
                <c:pt idx="10">
                  <c:v>40–44 let</c:v>
                </c:pt>
                <c:pt idx="11">
                  <c:v>35–39 let</c:v>
                </c:pt>
                <c:pt idx="12">
                  <c:v>30–34 let</c:v>
                </c:pt>
                <c:pt idx="13">
                  <c:v>16–29 let</c:v>
                </c:pt>
                <c:pt idx="14">
                  <c:v>do 16 let</c:v>
                </c:pt>
              </c:strCache>
            </c:strRef>
          </c:cat>
          <c:val>
            <c:numRef>
              <c:f>List1!$F$2:$F$16</c:f>
              <c:numCache>
                <c:formatCode>General</c:formatCode>
                <c:ptCount val="15"/>
                <c:pt idx="0">
                  <c:v>3.2492174</c:v>
                </c:pt>
                <c:pt idx="1">
                  <c:v>3.6848301999999999</c:v>
                </c:pt>
                <c:pt idx="2">
                  <c:v>3.9166118000000001</c:v>
                </c:pt>
                <c:pt idx="3">
                  <c:v>7.0433896999999996</c:v>
                </c:pt>
                <c:pt idx="4">
                  <c:v>5.2299837</c:v>
                </c:pt>
                <c:pt idx="5">
                  <c:v>3.6480285000000001</c:v>
                </c:pt>
                <c:pt idx="6">
                  <c:v>3.1582902000000002</c:v>
                </c:pt>
                <c:pt idx="7">
                  <c:v>3.0341942</c:v>
                </c:pt>
                <c:pt idx="8">
                  <c:v>2.6828905000000001</c:v>
                </c:pt>
                <c:pt idx="9">
                  <c:v>2.2342298999999999</c:v>
                </c:pt>
                <c:pt idx="10">
                  <c:v>2.2168963000000002</c:v>
                </c:pt>
                <c:pt idx="11">
                  <c:v>2.4053841999999999</c:v>
                </c:pt>
                <c:pt idx="12">
                  <c:v>3.1272820000000001</c:v>
                </c:pt>
                <c:pt idx="13">
                  <c:v>6.6394108999999997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6C-43B5-BDA2-1A9D94418370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List1!$A$2:$A$16</c:f>
              <c:strCache>
                <c:ptCount val="15"/>
                <c:pt idx="0">
                  <c:v>CELKEM celá populace</c:v>
                </c:pt>
                <c:pt idx="1">
                  <c:v>18 a více let CELKEM</c:v>
                </c:pt>
                <c:pt idx="2">
                  <c:v>16 a více let CELKEM</c:v>
                </c:pt>
                <c:pt idx="3">
                  <c:v>80 a více let</c:v>
                </c:pt>
                <c:pt idx="4">
                  <c:v>70–79 let</c:v>
                </c:pt>
                <c:pt idx="5">
                  <c:v>65–69 let</c:v>
                </c:pt>
                <c:pt idx="6">
                  <c:v>60–64 let</c:v>
                </c:pt>
                <c:pt idx="7">
                  <c:v>55–59 let</c:v>
                </c:pt>
                <c:pt idx="8">
                  <c:v>50–54 let</c:v>
                </c:pt>
                <c:pt idx="9">
                  <c:v>45–49 let</c:v>
                </c:pt>
                <c:pt idx="10">
                  <c:v>40–44 let</c:v>
                </c:pt>
                <c:pt idx="11">
                  <c:v>35–39 let</c:v>
                </c:pt>
                <c:pt idx="12">
                  <c:v>30–34 let</c:v>
                </c:pt>
                <c:pt idx="13">
                  <c:v>16–29 let</c:v>
                </c:pt>
                <c:pt idx="14">
                  <c:v>do 16 let</c:v>
                </c:pt>
              </c:strCache>
            </c:strRef>
          </c:cat>
          <c:val>
            <c:numRef>
              <c:f>List1!$G$2:$G$16</c:f>
              <c:numCache>
                <c:formatCode>General</c:formatCode>
                <c:ptCount val="15"/>
                <c:pt idx="0">
                  <c:v>39.735513099999999</c:v>
                </c:pt>
                <c:pt idx="1">
                  <c:v>28.959764499999999</c:v>
                </c:pt>
                <c:pt idx="2">
                  <c:v>29.521025900000001</c:v>
                </c:pt>
                <c:pt idx="3">
                  <c:v>7.0016043799999998</c:v>
                </c:pt>
                <c:pt idx="4">
                  <c:v>8.5412056100000004</c:v>
                </c:pt>
                <c:pt idx="5">
                  <c:v>15.544200200000001</c:v>
                </c:pt>
                <c:pt idx="6">
                  <c:v>20.677575900000001</c:v>
                </c:pt>
                <c:pt idx="7">
                  <c:v>22.628569899999999</c:v>
                </c:pt>
                <c:pt idx="8">
                  <c:v>25.273230600000002</c:v>
                </c:pt>
                <c:pt idx="9">
                  <c:v>27.312579199999998</c:v>
                </c:pt>
                <c:pt idx="10">
                  <c:v>34.355735500000002</c:v>
                </c:pt>
                <c:pt idx="11">
                  <c:v>42.100197799999997</c:v>
                </c:pt>
                <c:pt idx="12">
                  <c:v>46.410712599999997</c:v>
                </c:pt>
                <c:pt idx="13">
                  <c:v>49.956746600000002</c:v>
                </c:pt>
                <c:pt idx="14">
                  <c:v>89.4648641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B-470D-A795-D51EE4875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9492928"/>
        <c:axId val="160289136"/>
      </c:barChart>
      <c:catAx>
        <c:axId val="159492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noMultiLvlLbl val="0"/>
      </c:catAx>
      <c:valAx>
        <c:axId val="160289136"/>
        <c:scaling>
          <c:orientation val="minMax"/>
          <c:max val="10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5432530918869456E-3"/>
          <c:y val="7.839625914535274E-2"/>
          <c:w val="0.98994552187469609"/>
          <c:h val="4.6791895752454092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318277834663197E-2"/>
          <c:y val="3.1947616615880747E-2"/>
          <c:w val="0.88797141962854675"/>
          <c:h val="0.895140451592508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mají registraci či rezervaci k očkování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0.0&quot; %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List1!$A$2:$A$14</c:f>
              <c:strCache>
                <c:ptCount val="13"/>
                <c:pt idx="0">
                  <c:v>80+</c:v>
                </c:pt>
                <c:pt idx="1">
                  <c:v>70–79</c:v>
                </c:pt>
                <c:pt idx="2">
                  <c:v>65–69</c:v>
                </c:pt>
                <c:pt idx="3">
                  <c:v>60–64</c:v>
                </c:pt>
                <c:pt idx="4">
                  <c:v>55–59</c:v>
                </c:pt>
                <c:pt idx="5">
                  <c:v>50–54</c:v>
                </c:pt>
                <c:pt idx="6">
                  <c:v>45–49</c:v>
                </c:pt>
                <c:pt idx="7">
                  <c:v>40–44</c:v>
                </c:pt>
                <c:pt idx="8">
                  <c:v>35–39</c:v>
                </c:pt>
                <c:pt idx="9">
                  <c:v>30–34</c:v>
                </c:pt>
                <c:pt idx="10">
                  <c:v>16–29</c:v>
                </c:pt>
                <c:pt idx="12">
                  <c:v>18+ CELKEM</c:v>
                </c:pt>
              </c:strCache>
            </c:strRef>
          </c:cat>
          <c:val>
            <c:numRef>
              <c:f>List1!$B$2:$B$14</c:f>
              <c:numCache>
                <c:formatCode>General</c:formatCode>
                <c:ptCount val="13"/>
                <c:pt idx="0">
                  <c:v>88.299449999999993</c:v>
                </c:pt>
                <c:pt idx="1">
                  <c:v>88.184070000000006</c:v>
                </c:pt>
                <c:pt idx="2">
                  <c:v>79.98433</c:v>
                </c:pt>
                <c:pt idx="3">
                  <c:v>72.889610000000005</c:v>
                </c:pt>
                <c:pt idx="4">
                  <c:v>68.855800000000002</c:v>
                </c:pt>
                <c:pt idx="5">
                  <c:v>65.33484</c:v>
                </c:pt>
                <c:pt idx="6">
                  <c:v>62.810310000000001</c:v>
                </c:pt>
                <c:pt idx="7">
                  <c:v>56.095739999999999</c:v>
                </c:pt>
                <c:pt idx="8">
                  <c:v>47.606160000000003</c:v>
                </c:pt>
                <c:pt idx="9">
                  <c:v>42.429110000000001</c:v>
                </c:pt>
                <c:pt idx="10">
                  <c:v>38.148470000000003</c:v>
                </c:pt>
                <c:pt idx="12">
                  <c:v>62.604900000000001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9D-47E9-97C6-135EE347D81C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jsou očkovaní alespoň první dávkou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List1!$A$2:$A$14</c:f>
              <c:strCache>
                <c:ptCount val="13"/>
                <c:pt idx="0">
                  <c:v>80+</c:v>
                </c:pt>
                <c:pt idx="1">
                  <c:v>70–79</c:v>
                </c:pt>
                <c:pt idx="2">
                  <c:v>65–69</c:v>
                </c:pt>
                <c:pt idx="3">
                  <c:v>60–64</c:v>
                </c:pt>
                <c:pt idx="4">
                  <c:v>55–59</c:v>
                </c:pt>
                <c:pt idx="5">
                  <c:v>50–54</c:v>
                </c:pt>
                <c:pt idx="6">
                  <c:v>45–49</c:v>
                </c:pt>
                <c:pt idx="7">
                  <c:v>40–44</c:v>
                </c:pt>
                <c:pt idx="8">
                  <c:v>35–39</c:v>
                </c:pt>
                <c:pt idx="9">
                  <c:v>30–34</c:v>
                </c:pt>
                <c:pt idx="10">
                  <c:v>16–29</c:v>
                </c:pt>
                <c:pt idx="12">
                  <c:v>18+ CELKEM</c:v>
                </c:pt>
              </c:strCache>
            </c:strRef>
          </c:cat>
          <c:val>
            <c:numRef>
              <c:f>List1!$C$2:$C$14</c:f>
              <c:numCache>
                <c:formatCode>General</c:formatCode>
                <c:ptCount val="13"/>
                <c:pt idx="0">
                  <c:v>79.522307100000006</c:v>
                </c:pt>
                <c:pt idx="1">
                  <c:v>81.662554499999999</c:v>
                </c:pt>
                <c:pt idx="2">
                  <c:v>75.104622399999997</c:v>
                </c:pt>
                <c:pt idx="3">
                  <c:v>68.215807400000003</c:v>
                </c:pt>
                <c:pt idx="4">
                  <c:v>63.919950200000002</c:v>
                </c:pt>
                <c:pt idx="5">
                  <c:v>60.477540300000001</c:v>
                </c:pt>
                <c:pt idx="6">
                  <c:v>58.0812521</c:v>
                </c:pt>
                <c:pt idx="7">
                  <c:v>50.926486699999998</c:v>
                </c:pt>
                <c:pt idx="8">
                  <c:v>40.872947400000001</c:v>
                </c:pt>
                <c:pt idx="9">
                  <c:v>33.799766599999998</c:v>
                </c:pt>
                <c:pt idx="10">
                  <c:v>23.234235399999999</c:v>
                </c:pt>
                <c:pt idx="12">
                  <c:v>55.520404499999998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9D-47E9-97C6-135EE347D8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59492928"/>
        <c:axId val="160289136"/>
      </c:barChart>
      <c:catAx>
        <c:axId val="159492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60289136"/>
        <c:crosses val="autoZero"/>
        <c:auto val="1"/>
        <c:lblAlgn val="ctr"/>
        <c:lblOffset val="100"/>
        <c:tickLblSkip val="1"/>
        <c:noMultiLvlLbl val="0"/>
      </c:catAx>
      <c:valAx>
        <c:axId val="160289136"/>
        <c:scaling>
          <c:orientation val="minMax"/>
          <c:max val="100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0&quot; %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949292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6570894694871343"/>
          <c:y val="9.0139915797375347E-3"/>
          <c:w val="0.41276488512329151"/>
          <c:h val="8.9144703621308483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104461111007211E-2"/>
          <c:y val="6.4935377231614397E-2"/>
          <c:w val="0.91692139603581668"/>
          <c:h val="0.71344666460445894"/>
        </c:manualLayout>
      </c:layout>
      <c:barChart>
        <c:barDir val="col"/>
        <c:grouping val="clustered"/>
        <c:varyColors val="0"/>
        <c:ser>
          <c:idx val="0"/>
          <c:order val="0"/>
          <c:tx>
            <c:v>10939</c:v>
          </c:tx>
          <c:spPr>
            <a:solidFill>
              <a:srgbClr val="C00000"/>
            </a:solidFill>
            <a:ln w="19050">
              <a:solidFill>
                <a:srgbClr val="C00000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Sheet1!$A$2:$A$228</c:f>
              <c:numCache>
                <c:formatCode>m/d/yyyy</c:formatCode>
                <c:ptCount val="227"/>
                <c:pt idx="0">
                  <c:v>44245</c:v>
                </c:pt>
                <c:pt idx="1">
                  <c:v>44246</c:v>
                </c:pt>
                <c:pt idx="2">
                  <c:v>44247</c:v>
                </c:pt>
                <c:pt idx="3">
                  <c:v>44248</c:v>
                </c:pt>
                <c:pt idx="4">
                  <c:v>44249</c:v>
                </c:pt>
                <c:pt idx="5">
                  <c:v>44250</c:v>
                </c:pt>
                <c:pt idx="6">
                  <c:v>44251</c:v>
                </c:pt>
                <c:pt idx="7">
                  <c:v>44252</c:v>
                </c:pt>
                <c:pt idx="8">
                  <c:v>44253</c:v>
                </c:pt>
                <c:pt idx="9">
                  <c:v>44254</c:v>
                </c:pt>
                <c:pt idx="10">
                  <c:v>44255</c:v>
                </c:pt>
                <c:pt idx="11">
                  <c:v>44256</c:v>
                </c:pt>
                <c:pt idx="12">
                  <c:v>44257</c:v>
                </c:pt>
                <c:pt idx="13">
                  <c:v>44258</c:v>
                </c:pt>
                <c:pt idx="14">
                  <c:v>44259</c:v>
                </c:pt>
                <c:pt idx="15">
                  <c:v>44260</c:v>
                </c:pt>
                <c:pt idx="16">
                  <c:v>44261</c:v>
                </c:pt>
                <c:pt idx="17">
                  <c:v>44262</c:v>
                </c:pt>
                <c:pt idx="18">
                  <c:v>44263</c:v>
                </c:pt>
                <c:pt idx="19">
                  <c:v>44264</c:v>
                </c:pt>
                <c:pt idx="20">
                  <c:v>44265</c:v>
                </c:pt>
                <c:pt idx="21">
                  <c:v>44266</c:v>
                </c:pt>
                <c:pt idx="22">
                  <c:v>44267</c:v>
                </c:pt>
                <c:pt idx="23">
                  <c:v>44268</c:v>
                </c:pt>
                <c:pt idx="24">
                  <c:v>44269</c:v>
                </c:pt>
                <c:pt idx="25">
                  <c:v>44270</c:v>
                </c:pt>
                <c:pt idx="26">
                  <c:v>44271</c:v>
                </c:pt>
                <c:pt idx="27">
                  <c:v>44272</c:v>
                </c:pt>
                <c:pt idx="28">
                  <c:v>44273</c:v>
                </c:pt>
                <c:pt idx="29">
                  <c:v>44274</c:v>
                </c:pt>
                <c:pt idx="30">
                  <c:v>44275</c:v>
                </c:pt>
                <c:pt idx="31">
                  <c:v>44276</c:v>
                </c:pt>
                <c:pt idx="32">
                  <c:v>44277</c:v>
                </c:pt>
                <c:pt idx="33">
                  <c:v>44278</c:v>
                </c:pt>
                <c:pt idx="34">
                  <c:v>44279</c:v>
                </c:pt>
                <c:pt idx="35">
                  <c:v>44280</c:v>
                </c:pt>
                <c:pt idx="36">
                  <c:v>44281</c:v>
                </c:pt>
                <c:pt idx="37">
                  <c:v>44282</c:v>
                </c:pt>
                <c:pt idx="38">
                  <c:v>44283</c:v>
                </c:pt>
                <c:pt idx="39">
                  <c:v>44284</c:v>
                </c:pt>
                <c:pt idx="40">
                  <c:v>44285</c:v>
                </c:pt>
                <c:pt idx="41">
                  <c:v>44286</c:v>
                </c:pt>
                <c:pt idx="42">
                  <c:v>44287</c:v>
                </c:pt>
                <c:pt idx="43">
                  <c:v>44288</c:v>
                </c:pt>
                <c:pt idx="44">
                  <c:v>44289</c:v>
                </c:pt>
                <c:pt idx="45">
                  <c:v>44290</c:v>
                </c:pt>
                <c:pt idx="46">
                  <c:v>44291</c:v>
                </c:pt>
                <c:pt idx="47">
                  <c:v>44292</c:v>
                </c:pt>
                <c:pt idx="48">
                  <c:v>44293</c:v>
                </c:pt>
                <c:pt idx="49">
                  <c:v>44294</c:v>
                </c:pt>
                <c:pt idx="50">
                  <c:v>44295</c:v>
                </c:pt>
                <c:pt idx="51">
                  <c:v>44296</c:v>
                </c:pt>
                <c:pt idx="52">
                  <c:v>44297</c:v>
                </c:pt>
                <c:pt idx="53">
                  <c:v>44298</c:v>
                </c:pt>
                <c:pt idx="54">
                  <c:v>44299</c:v>
                </c:pt>
                <c:pt idx="55">
                  <c:v>44300</c:v>
                </c:pt>
                <c:pt idx="56">
                  <c:v>44301</c:v>
                </c:pt>
                <c:pt idx="57">
                  <c:v>44302</c:v>
                </c:pt>
                <c:pt idx="58">
                  <c:v>44303</c:v>
                </c:pt>
                <c:pt idx="59">
                  <c:v>44304</c:v>
                </c:pt>
                <c:pt idx="60">
                  <c:v>44305</c:v>
                </c:pt>
                <c:pt idx="61">
                  <c:v>44306</c:v>
                </c:pt>
                <c:pt idx="62">
                  <c:v>44307</c:v>
                </c:pt>
                <c:pt idx="63">
                  <c:v>44308</c:v>
                </c:pt>
                <c:pt idx="64">
                  <c:v>44309</c:v>
                </c:pt>
                <c:pt idx="65">
                  <c:v>44310</c:v>
                </c:pt>
                <c:pt idx="66">
                  <c:v>44311</c:v>
                </c:pt>
                <c:pt idx="67">
                  <c:v>44312</c:v>
                </c:pt>
                <c:pt idx="68">
                  <c:v>44313</c:v>
                </c:pt>
                <c:pt idx="69">
                  <c:v>44314</c:v>
                </c:pt>
                <c:pt idx="70">
                  <c:v>44315</c:v>
                </c:pt>
                <c:pt idx="71">
                  <c:v>44316</c:v>
                </c:pt>
                <c:pt idx="72">
                  <c:v>44317</c:v>
                </c:pt>
                <c:pt idx="73">
                  <c:v>44318</c:v>
                </c:pt>
                <c:pt idx="74">
                  <c:v>44319</c:v>
                </c:pt>
                <c:pt idx="75">
                  <c:v>44320</c:v>
                </c:pt>
                <c:pt idx="76">
                  <c:v>44321</c:v>
                </c:pt>
                <c:pt idx="77">
                  <c:v>44322</c:v>
                </c:pt>
                <c:pt idx="78">
                  <c:v>44323</c:v>
                </c:pt>
                <c:pt idx="79">
                  <c:v>44324</c:v>
                </c:pt>
                <c:pt idx="80">
                  <c:v>44325</c:v>
                </c:pt>
                <c:pt idx="81">
                  <c:v>44326</c:v>
                </c:pt>
                <c:pt idx="82">
                  <c:v>44327</c:v>
                </c:pt>
                <c:pt idx="83">
                  <c:v>44328</c:v>
                </c:pt>
                <c:pt idx="84">
                  <c:v>44329</c:v>
                </c:pt>
                <c:pt idx="85">
                  <c:v>44330</c:v>
                </c:pt>
                <c:pt idx="86">
                  <c:v>44331</c:v>
                </c:pt>
                <c:pt idx="87">
                  <c:v>44332</c:v>
                </c:pt>
                <c:pt idx="88">
                  <c:v>44333</c:v>
                </c:pt>
                <c:pt idx="89">
                  <c:v>44334</c:v>
                </c:pt>
                <c:pt idx="90">
                  <c:v>44335</c:v>
                </c:pt>
                <c:pt idx="91">
                  <c:v>44336</c:v>
                </c:pt>
                <c:pt idx="92">
                  <c:v>44337</c:v>
                </c:pt>
                <c:pt idx="93">
                  <c:v>44338</c:v>
                </c:pt>
                <c:pt idx="94">
                  <c:v>44339</c:v>
                </c:pt>
                <c:pt idx="95">
                  <c:v>44340</c:v>
                </c:pt>
                <c:pt idx="96">
                  <c:v>44341</c:v>
                </c:pt>
                <c:pt idx="97">
                  <c:v>44342</c:v>
                </c:pt>
                <c:pt idx="98">
                  <c:v>44343</c:v>
                </c:pt>
                <c:pt idx="99">
                  <c:v>44344</c:v>
                </c:pt>
                <c:pt idx="100">
                  <c:v>44345</c:v>
                </c:pt>
                <c:pt idx="101">
                  <c:v>44346</c:v>
                </c:pt>
                <c:pt idx="102">
                  <c:v>44347</c:v>
                </c:pt>
                <c:pt idx="103">
                  <c:v>44348</c:v>
                </c:pt>
                <c:pt idx="104">
                  <c:v>44349</c:v>
                </c:pt>
                <c:pt idx="105">
                  <c:v>44350</c:v>
                </c:pt>
                <c:pt idx="106">
                  <c:v>44351</c:v>
                </c:pt>
                <c:pt idx="107">
                  <c:v>44352</c:v>
                </c:pt>
                <c:pt idx="108">
                  <c:v>44353</c:v>
                </c:pt>
                <c:pt idx="109">
                  <c:v>44354</c:v>
                </c:pt>
                <c:pt idx="110">
                  <c:v>44355</c:v>
                </c:pt>
                <c:pt idx="111">
                  <c:v>44356</c:v>
                </c:pt>
                <c:pt idx="112">
                  <c:v>44357</c:v>
                </c:pt>
                <c:pt idx="113">
                  <c:v>44358</c:v>
                </c:pt>
                <c:pt idx="114">
                  <c:v>44359</c:v>
                </c:pt>
                <c:pt idx="115">
                  <c:v>44360</c:v>
                </c:pt>
                <c:pt idx="116">
                  <c:v>44361</c:v>
                </c:pt>
                <c:pt idx="117">
                  <c:v>44362</c:v>
                </c:pt>
                <c:pt idx="118">
                  <c:v>44363</c:v>
                </c:pt>
                <c:pt idx="119">
                  <c:v>44364</c:v>
                </c:pt>
                <c:pt idx="120">
                  <c:v>44365</c:v>
                </c:pt>
                <c:pt idx="121">
                  <c:v>44366</c:v>
                </c:pt>
                <c:pt idx="122">
                  <c:v>44367</c:v>
                </c:pt>
                <c:pt idx="123">
                  <c:v>44368</c:v>
                </c:pt>
                <c:pt idx="124">
                  <c:v>44369</c:v>
                </c:pt>
              </c:numCache>
            </c:numRef>
          </c:cat>
          <c:val>
            <c:numRef>
              <c:f>Sheet1!$B$2:$B$228</c:f>
              <c:numCache>
                <c:formatCode>General</c:formatCode>
                <c:ptCount val="227"/>
                <c:pt idx="0">
                  <c:v>1379</c:v>
                </c:pt>
                <c:pt idx="1">
                  <c:v>1224</c:v>
                </c:pt>
                <c:pt idx="2">
                  <c:v>975</c:v>
                </c:pt>
                <c:pt idx="3">
                  <c:v>791</c:v>
                </c:pt>
                <c:pt idx="4">
                  <c:v>1271</c:v>
                </c:pt>
                <c:pt idx="5">
                  <c:v>2038</c:v>
                </c:pt>
                <c:pt idx="6">
                  <c:v>1494</c:v>
                </c:pt>
                <c:pt idx="7">
                  <c:v>1676</c:v>
                </c:pt>
                <c:pt idx="8">
                  <c:v>1796</c:v>
                </c:pt>
                <c:pt idx="9">
                  <c:v>1243</c:v>
                </c:pt>
                <c:pt idx="10">
                  <c:v>947</c:v>
                </c:pt>
                <c:pt idx="11">
                  <c:v>1483</c:v>
                </c:pt>
                <c:pt idx="12">
                  <c:v>2014</c:v>
                </c:pt>
                <c:pt idx="13">
                  <c:v>1659</c:v>
                </c:pt>
                <c:pt idx="14">
                  <c:v>1850</c:v>
                </c:pt>
                <c:pt idx="15">
                  <c:v>1461</c:v>
                </c:pt>
                <c:pt idx="16">
                  <c:v>1284</c:v>
                </c:pt>
                <c:pt idx="17">
                  <c:v>643</c:v>
                </c:pt>
                <c:pt idx="18">
                  <c:v>1169</c:v>
                </c:pt>
                <c:pt idx="19">
                  <c:v>1785</c:v>
                </c:pt>
                <c:pt idx="20">
                  <c:v>1705</c:v>
                </c:pt>
                <c:pt idx="21">
                  <c:v>1118</c:v>
                </c:pt>
                <c:pt idx="22">
                  <c:v>1404</c:v>
                </c:pt>
                <c:pt idx="23">
                  <c:v>935</c:v>
                </c:pt>
                <c:pt idx="24">
                  <c:v>509</c:v>
                </c:pt>
                <c:pt idx="25">
                  <c:v>1015</c:v>
                </c:pt>
                <c:pt idx="26">
                  <c:v>1456</c:v>
                </c:pt>
                <c:pt idx="27">
                  <c:v>1207</c:v>
                </c:pt>
                <c:pt idx="28">
                  <c:v>1052</c:v>
                </c:pt>
                <c:pt idx="29">
                  <c:v>1195</c:v>
                </c:pt>
                <c:pt idx="30">
                  <c:v>645</c:v>
                </c:pt>
                <c:pt idx="31">
                  <c:v>337</c:v>
                </c:pt>
                <c:pt idx="32">
                  <c:v>880</c:v>
                </c:pt>
                <c:pt idx="33">
                  <c:v>1009</c:v>
                </c:pt>
                <c:pt idx="34">
                  <c:v>783</c:v>
                </c:pt>
                <c:pt idx="35">
                  <c:v>799</c:v>
                </c:pt>
                <c:pt idx="36">
                  <c:v>780</c:v>
                </c:pt>
                <c:pt idx="37">
                  <c:v>483</c:v>
                </c:pt>
                <c:pt idx="38">
                  <c:v>236</c:v>
                </c:pt>
                <c:pt idx="39">
                  <c:v>663</c:v>
                </c:pt>
                <c:pt idx="40">
                  <c:v>758</c:v>
                </c:pt>
                <c:pt idx="41">
                  <c:v>723</c:v>
                </c:pt>
                <c:pt idx="42">
                  <c:v>472</c:v>
                </c:pt>
                <c:pt idx="43">
                  <c:v>540</c:v>
                </c:pt>
                <c:pt idx="44">
                  <c:v>269</c:v>
                </c:pt>
                <c:pt idx="45">
                  <c:v>255</c:v>
                </c:pt>
                <c:pt idx="46">
                  <c:v>186</c:v>
                </c:pt>
                <c:pt idx="47">
                  <c:v>458</c:v>
                </c:pt>
                <c:pt idx="48">
                  <c:v>642</c:v>
                </c:pt>
                <c:pt idx="49">
                  <c:v>432</c:v>
                </c:pt>
                <c:pt idx="50">
                  <c:v>442</c:v>
                </c:pt>
                <c:pt idx="51">
                  <c:v>277</c:v>
                </c:pt>
                <c:pt idx="52">
                  <c:v>149</c:v>
                </c:pt>
                <c:pt idx="53">
                  <c:v>349</c:v>
                </c:pt>
                <c:pt idx="54">
                  <c:v>435</c:v>
                </c:pt>
                <c:pt idx="55">
                  <c:v>350</c:v>
                </c:pt>
                <c:pt idx="56">
                  <c:v>269</c:v>
                </c:pt>
                <c:pt idx="57">
                  <c:v>344</c:v>
                </c:pt>
                <c:pt idx="58">
                  <c:v>209</c:v>
                </c:pt>
                <c:pt idx="59">
                  <c:v>85</c:v>
                </c:pt>
                <c:pt idx="60">
                  <c:v>260</c:v>
                </c:pt>
                <c:pt idx="61">
                  <c:v>366</c:v>
                </c:pt>
                <c:pt idx="62">
                  <c:v>261</c:v>
                </c:pt>
                <c:pt idx="63">
                  <c:v>211</c:v>
                </c:pt>
                <c:pt idx="64">
                  <c:v>237</c:v>
                </c:pt>
                <c:pt idx="65">
                  <c:v>172</c:v>
                </c:pt>
                <c:pt idx="66">
                  <c:v>95</c:v>
                </c:pt>
                <c:pt idx="67">
                  <c:v>197</c:v>
                </c:pt>
                <c:pt idx="68">
                  <c:v>298</c:v>
                </c:pt>
                <c:pt idx="69">
                  <c:v>231</c:v>
                </c:pt>
                <c:pt idx="70">
                  <c:v>236</c:v>
                </c:pt>
                <c:pt idx="71">
                  <c:v>207</c:v>
                </c:pt>
                <c:pt idx="72">
                  <c:v>126</c:v>
                </c:pt>
                <c:pt idx="73">
                  <c:v>71</c:v>
                </c:pt>
                <c:pt idx="74">
                  <c:v>258</c:v>
                </c:pt>
                <c:pt idx="75">
                  <c:v>185</c:v>
                </c:pt>
                <c:pt idx="76">
                  <c:v>161</c:v>
                </c:pt>
                <c:pt idx="77">
                  <c:v>174</c:v>
                </c:pt>
                <c:pt idx="78">
                  <c:v>183</c:v>
                </c:pt>
                <c:pt idx="79">
                  <c:v>94</c:v>
                </c:pt>
                <c:pt idx="80">
                  <c:v>50</c:v>
                </c:pt>
                <c:pt idx="81">
                  <c:v>135</c:v>
                </c:pt>
                <c:pt idx="82">
                  <c:v>153</c:v>
                </c:pt>
                <c:pt idx="83">
                  <c:v>139</c:v>
                </c:pt>
                <c:pt idx="84">
                  <c:v>101</c:v>
                </c:pt>
                <c:pt idx="85">
                  <c:v>109</c:v>
                </c:pt>
                <c:pt idx="86">
                  <c:v>75</c:v>
                </c:pt>
                <c:pt idx="87">
                  <c:v>30</c:v>
                </c:pt>
                <c:pt idx="88">
                  <c:v>122</c:v>
                </c:pt>
                <c:pt idx="89">
                  <c:v>137</c:v>
                </c:pt>
                <c:pt idx="90">
                  <c:v>95</c:v>
                </c:pt>
                <c:pt idx="91">
                  <c:v>68</c:v>
                </c:pt>
                <c:pt idx="92">
                  <c:v>76</c:v>
                </c:pt>
                <c:pt idx="93">
                  <c:v>60</c:v>
                </c:pt>
                <c:pt idx="94">
                  <c:v>22</c:v>
                </c:pt>
                <c:pt idx="95">
                  <c:v>68</c:v>
                </c:pt>
                <c:pt idx="96">
                  <c:v>71</c:v>
                </c:pt>
                <c:pt idx="97">
                  <c:v>64</c:v>
                </c:pt>
                <c:pt idx="98">
                  <c:v>48</c:v>
                </c:pt>
                <c:pt idx="99">
                  <c:v>51</c:v>
                </c:pt>
                <c:pt idx="100">
                  <c:v>36</c:v>
                </c:pt>
                <c:pt idx="101">
                  <c:v>25</c:v>
                </c:pt>
                <c:pt idx="102">
                  <c:v>37</c:v>
                </c:pt>
                <c:pt idx="103">
                  <c:v>52</c:v>
                </c:pt>
                <c:pt idx="104">
                  <c:v>41</c:v>
                </c:pt>
                <c:pt idx="105">
                  <c:v>76</c:v>
                </c:pt>
                <c:pt idx="106">
                  <c:v>47</c:v>
                </c:pt>
                <c:pt idx="107">
                  <c:v>28</c:v>
                </c:pt>
                <c:pt idx="108">
                  <c:v>22</c:v>
                </c:pt>
                <c:pt idx="109">
                  <c:v>37</c:v>
                </c:pt>
                <c:pt idx="110">
                  <c:v>55</c:v>
                </c:pt>
                <c:pt idx="111">
                  <c:v>27</c:v>
                </c:pt>
                <c:pt idx="112">
                  <c:v>27</c:v>
                </c:pt>
                <c:pt idx="113">
                  <c:v>29</c:v>
                </c:pt>
                <c:pt idx="114">
                  <c:v>15</c:v>
                </c:pt>
                <c:pt idx="115">
                  <c:v>9</c:v>
                </c:pt>
                <c:pt idx="116">
                  <c:v>19</c:v>
                </c:pt>
                <c:pt idx="117">
                  <c:v>36</c:v>
                </c:pt>
                <c:pt idx="118">
                  <c:v>30</c:v>
                </c:pt>
                <c:pt idx="119">
                  <c:v>51</c:v>
                </c:pt>
                <c:pt idx="120">
                  <c:v>37</c:v>
                </c:pt>
                <c:pt idx="121">
                  <c:v>23</c:v>
                </c:pt>
                <c:pt idx="122">
                  <c:v>22</c:v>
                </c:pt>
                <c:pt idx="123">
                  <c:v>31</c:v>
                </c:pt>
                <c:pt idx="124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8E-4EA0-96EE-517E285EEC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7147840"/>
        <c:axId val="419321824"/>
      </c:barChart>
      <c:dateAx>
        <c:axId val="41714784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9321824"/>
        <c:crosses val="autoZero"/>
        <c:auto val="1"/>
        <c:lblOffset val="100"/>
        <c:baseTimeUnit val="days"/>
        <c:majorUnit val="1"/>
        <c:majorTimeUnit val="days"/>
      </c:dateAx>
      <c:valAx>
        <c:axId val="419321824"/>
        <c:scaling>
          <c:orientation val="minMax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1714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9534-E31E-47A6-B3B5-39567348889D}" type="datetimeFigureOut">
              <a:rPr lang="cs-CZ" smtClean="0"/>
              <a:t>23.06.2021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B4F48-45DA-4A93-94D7-4559DBB1A6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77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944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430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571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435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534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624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903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7865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702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B4F48-45DA-4A93-94D7-4559DBB1A6C9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20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492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233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11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02AD0F-0DC9-4FF9-A1AD-81BDA829852F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681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emf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1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12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1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1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12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12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0.sv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0.sv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0.svg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0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mp"/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3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6751BB3-54BB-497C-9D87-7331E63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9F060A-A852-4CAC-8567-9FF26BE2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874AFF-9D96-448C-A700-2FC369C1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FEB687C-F962-4BE7-8278-3C31FC2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23.06.2021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8620F06-EBA0-40CC-9A9C-15001C53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0FDE4CA-77DD-417D-8C54-07ECB962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1258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3EF8E94-026C-4341-B09E-E0FB30A2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0670218-0D2B-45AF-8CEE-4DF7A0BA9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FFD3F4B-DA25-4423-9234-6270FB4E0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E2AC16-B4BF-4A45-92DD-CD16581B2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7000A558-D06F-4CAD-88FC-71F13523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18A76E9-680A-4BC2-86CB-5D2DB66F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23.06.2021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152DBE4-0E61-401B-BD63-91D12BCA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424E131-06CD-4DDF-BC06-F98D2D3B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1519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5B3AFD-D5D4-46CB-9F1D-95D2EFDF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1BD99F9-6247-4A54-87C4-9749A54B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23.06.2021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8DBF052-AB7F-4048-9680-0492DCE6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02BA-2BB6-4CF6-8B58-CFAA6601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6112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612E4EC-12D7-42E4-AE43-F6D7008A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23.06.2021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706D130-0739-4330-9775-702FDF7E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94FAE36-22DA-4CEF-82CE-F85F3D6E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8940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0AC2F0-B610-42BD-9258-BE4E8A47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94586C-48B1-4459-A0A6-DFA4C0FE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18E00B-DFA9-4ABA-9E89-EC4C6B3A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E3D956F-D736-467D-809E-A6B8EBBB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23.06.2021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A2BC7A4-764C-4169-ADBC-7F1248B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8FFD62-2584-4271-8B43-930689E4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4196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5F6CA7-4510-4C38-AB29-269B0667E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25F525D-76F8-4F89-ACDB-370F1E3E4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13CD65-3F93-416A-8079-50A6B39F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FE6EB9A-EACF-42B5-8677-B501B2A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23.06.2021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6CB2E11-5C59-4983-B23C-94050313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84666C-EC8D-44A8-94DD-5735F90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3931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C593D8-E6C3-42E0-91E5-34BBFE7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7D27C9F-D286-49AD-B637-AB03985B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0051D3F-4680-4DFE-9D28-92707289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23.06.2021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A2C8DA-A4B9-4CA7-8902-C297ECB6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C9B13D-3976-43E2-9805-3E309ABC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9672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2A4CD9B6-8A80-4B59-B5D5-0A7202A07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D6E8B14-04CE-430A-97C5-E63E3AC6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A124C15-1E21-44AA-B0CF-567922D2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23.06.2021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77C4AD0-92D5-4BED-AD8D-2078F6B7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65E49F-34C0-46C8-AAEF-3C9FAFE7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4453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12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271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03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813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31878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345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194865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522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23.06.2021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07353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ED3D988A-38CF-4B35-BE79-653349F08EA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1E4874C8-049D-425A-B61A-352FEB3182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9AB1B653-4A88-4E8D-96A2-5C0EBB7FB4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3893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F1456EA-4541-48E1-AB60-E6DAB56C558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E01E90ED-357E-40A6-AD28-747087321CD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7F8E84A5-6449-432E-ADB6-18264DBF2B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D0E2827-15A6-4BAB-ACC7-CB3D469C1A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8973F025-355D-4512-B710-6105D84C11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209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593EA5D4-B03A-4B11-A4C0-282F833283D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E5FA04C-AABA-46E8-A370-3327A676F38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BBC17E35-0B10-48FD-91F9-B3AB3B1231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B4162CB-0524-4344-AE6A-3B7812F497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21835B84-8F55-43D8-954E-4CF1DE31F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461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2BBEA9DF-5A8A-4302-AFFF-E12DBC52A24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0" name="Skupina 9">
              <a:extLst>
                <a:ext uri="{FF2B5EF4-FFF2-40B4-BE49-F238E27FC236}">
                  <a16:creationId xmlns:a16="http://schemas.microsoft.com/office/drawing/2014/main" id="{E1B4E032-66E8-49E2-854E-F1371E2F8485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2" name="Grafický objekt 11">
                <a:extLst>
                  <a:ext uri="{FF2B5EF4-FFF2-40B4-BE49-F238E27FC236}">
                    <a16:creationId xmlns:a16="http://schemas.microsoft.com/office/drawing/2014/main" id="{BC470F14-8C7A-4F18-B530-7CC671133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3" name="Grafický objekt 12">
                <a:extLst>
                  <a:ext uri="{FF2B5EF4-FFF2-40B4-BE49-F238E27FC236}">
                    <a16:creationId xmlns:a16="http://schemas.microsoft.com/office/drawing/2014/main" id="{E7742909-C46D-44BD-B539-A4F7ABD251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1" name="Obrázek 10" descr="Obsah obrázku kreslení&#10;&#10;Popis byl vytvořen automaticky">
              <a:extLst>
                <a:ext uri="{FF2B5EF4-FFF2-40B4-BE49-F238E27FC236}">
                  <a16:creationId xmlns:a16="http://schemas.microsoft.com/office/drawing/2014/main" id="{1763603A-3381-4433-AF56-EE1B417657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119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5633378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C333F920-D1E5-4994-9EBD-9A89C42CBE3E}"/>
              </a:ext>
            </a:extLst>
          </p:cNvPr>
          <p:cNvGrpSpPr/>
          <p:nvPr userDrawn="1"/>
        </p:nvGrpSpPr>
        <p:grpSpPr>
          <a:xfrm>
            <a:off x="6279927" y="124978"/>
            <a:ext cx="5742276" cy="451023"/>
            <a:chOff x="6353729" y="329946"/>
            <a:chExt cx="5742276" cy="451023"/>
          </a:xfrm>
        </p:grpSpPr>
        <p:grpSp>
          <p:nvGrpSpPr>
            <p:cNvPr id="11" name="Skupina 10">
              <a:extLst>
                <a:ext uri="{FF2B5EF4-FFF2-40B4-BE49-F238E27FC236}">
                  <a16:creationId xmlns:a16="http://schemas.microsoft.com/office/drawing/2014/main" id="{7CF9DDBB-3FCE-4A6B-9324-5F5CE7374982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5822CFA-D4E2-4051-A738-DC3855AFF04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3386CBD1-D029-4EDD-804C-74BF73942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EBA595F3-4136-4431-A34D-3FE6EB8224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928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9465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917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23.06.2021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921697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ED3D988A-38CF-4B35-BE79-653349F08EA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1E4874C8-049D-425A-B61A-352FEB3182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9AB1B653-4A88-4E8D-96A2-5C0EBB7FB4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0414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9F1456EA-4541-48E1-AB60-E6DAB56C558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E01E90ED-357E-40A6-AD28-747087321CD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7F8E84A5-6449-432E-ADB6-18264DBF2B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D0E2827-15A6-4BAB-ACC7-CB3D469C1A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8973F025-355D-4512-B710-6105D84C11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4918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593EA5D4-B03A-4B11-A4C0-282F833283D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0E5FA04C-AABA-46E8-A370-3327A676F38D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5" name="Grafický objekt 14">
                <a:extLst>
                  <a:ext uri="{FF2B5EF4-FFF2-40B4-BE49-F238E27FC236}">
                    <a16:creationId xmlns:a16="http://schemas.microsoft.com/office/drawing/2014/main" id="{BBC17E35-0B10-48FD-91F9-B3AB3B12316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B4162CB-0524-4344-AE6A-3B7812F497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4" name="Obrázek 13" descr="Obsah obrázku kreslení&#10;&#10;Popis byl vytvořen automaticky">
              <a:extLst>
                <a:ext uri="{FF2B5EF4-FFF2-40B4-BE49-F238E27FC236}">
                  <a16:creationId xmlns:a16="http://schemas.microsoft.com/office/drawing/2014/main" id="{21835B84-8F55-43D8-954E-4CF1DE31F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0922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2BBEA9DF-5A8A-4302-AFFF-E12DBC52A245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0" name="Skupina 9">
              <a:extLst>
                <a:ext uri="{FF2B5EF4-FFF2-40B4-BE49-F238E27FC236}">
                  <a16:creationId xmlns:a16="http://schemas.microsoft.com/office/drawing/2014/main" id="{E1B4E032-66E8-49E2-854E-F1371E2F8485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2" name="Grafický objekt 11">
                <a:extLst>
                  <a:ext uri="{FF2B5EF4-FFF2-40B4-BE49-F238E27FC236}">
                    <a16:creationId xmlns:a16="http://schemas.microsoft.com/office/drawing/2014/main" id="{BC470F14-8C7A-4F18-B530-7CC67113384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3" name="Grafický objekt 12">
                <a:extLst>
                  <a:ext uri="{FF2B5EF4-FFF2-40B4-BE49-F238E27FC236}">
                    <a16:creationId xmlns:a16="http://schemas.microsoft.com/office/drawing/2014/main" id="{E7742909-C46D-44BD-B539-A4F7ABD251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1" name="Obrázek 10" descr="Obsah obrázku kreslení&#10;&#10;Popis byl vytvořen automaticky">
              <a:extLst>
                <a:ext uri="{FF2B5EF4-FFF2-40B4-BE49-F238E27FC236}">
                  <a16:creationId xmlns:a16="http://schemas.microsoft.com/office/drawing/2014/main" id="{1763603A-3381-4433-AF56-EE1B417657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4509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C333F920-D1E5-4994-9EBD-9A89C42CBE3E}"/>
              </a:ext>
            </a:extLst>
          </p:cNvPr>
          <p:cNvGrpSpPr/>
          <p:nvPr userDrawn="1"/>
        </p:nvGrpSpPr>
        <p:grpSpPr>
          <a:xfrm>
            <a:off x="6279927" y="124978"/>
            <a:ext cx="5742276" cy="451023"/>
            <a:chOff x="6353729" y="329946"/>
            <a:chExt cx="5742276" cy="451023"/>
          </a:xfrm>
        </p:grpSpPr>
        <p:grpSp>
          <p:nvGrpSpPr>
            <p:cNvPr id="11" name="Skupina 10">
              <a:extLst>
                <a:ext uri="{FF2B5EF4-FFF2-40B4-BE49-F238E27FC236}">
                  <a16:creationId xmlns:a16="http://schemas.microsoft.com/office/drawing/2014/main" id="{7CF9DDBB-3FCE-4A6B-9324-5F5CE7374982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6" name="Grafický objekt 15">
                <a:extLst>
                  <a:ext uri="{FF2B5EF4-FFF2-40B4-BE49-F238E27FC236}">
                    <a16:creationId xmlns:a16="http://schemas.microsoft.com/office/drawing/2014/main" id="{55822CFA-D4E2-4051-A738-DC3855AFF04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3386CBD1-D029-4EDD-804C-74BF739420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EBA595F3-4136-4431-A34D-3FE6EB8224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0288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75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8042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70994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9" name="Skupina 8">
            <a:extLst>
              <a:ext uri="{FF2B5EF4-FFF2-40B4-BE49-F238E27FC236}">
                <a16:creationId xmlns:a16="http://schemas.microsoft.com/office/drawing/2014/main" id="{EDDAB015-EBF0-4938-889E-56AD1CB499F3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0" name="Grafický objekt 9">
              <a:extLst>
                <a:ext uri="{FF2B5EF4-FFF2-40B4-BE49-F238E27FC236}">
                  <a16:creationId xmlns:a16="http://schemas.microsoft.com/office/drawing/2014/main" id="{5686FF4F-BD31-4284-A6F4-E2F29A74A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1" name="Grafický objekt 10">
              <a:extLst>
                <a:ext uri="{FF2B5EF4-FFF2-40B4-BE49-F238E27FC236}">
                  <a16:creationId xmlns:a16="http://schemas.microsoft.com/office/drawing/2014/main" id="{402B9ECF-11DA-4FAD-9387-9E56728971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1282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468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619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4542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4949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4110480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39295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42291072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473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23.06.2021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57571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441378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7789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660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1821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748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022273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65292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394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2111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1169831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3557196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30715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381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2">
            <a:extLst>
              <a:ext uri="{FF2B5EF4-FFF2-40B4-BE49-F238E27FC236}">
                <a16:creationId xmlns:a16="http://schemas.microsoft.com/office/drawing/2014/main" id="{4EC56048-479B-4CB1-B677-16A8618B9DB7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75FD825-1F31-4493-889C-46F3B206D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5951561"/>
            <a:ext cx="964869" cy="639860"/>
          </a:xfrm>
          <a:prstGeom prst="rect">
            <a:avLst/>
          </a:prstGeom>
        </p:spPr>
      </p:pic>
      <p:sp>
        <p:nvSpPr>
          <p:cNvPr id="19" name="Nadpis 1">
            <a:extLst>
              <a:ext uri="{FF2B5EF4-FFF2-40B4-BE49-F238E27FC236}">
                <a16:creationId xmlns:a16="http://schemas.microsoft.com/office/drawing/2014/main" id="{52EB2EA6-5A78-4E85-AE4C-221CA83B81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Hlavní nadpis prezentace</a:t>
            </a:r>
          </a:p>
        </p:txBody>
      </p:sp>
      <p:sp>
        <p:nvSpPr>
          <p:cNvPr id="20" name="Podnadpis 2">
            <a:extLst>
              <a:ext uri="{FF2B5EF4-FFF2-40B4-BE49-F238E27FC236}">
                <a16:creationId xmlns:a16="http://schemas.microsoft.com/office/drawing/2014/main" id="{070F9525-D336-4269-AB65-F312FD83E2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 prezentace</a:t>
            </a:r>
          </a:p>
        </p:txBody>
      </p:sp>
      <p:grpSp>
        <p:nvGrpSpPr>
          <p:cNvPr id="24" name="Skupina 23">
            <a:extLst>
              <a:ext uri="{FF2B5EF4-FFF2-40B4-BE49-F238E27FC236}">
                <a16:creationId xmlns:a16="http://schemas.microsoft.com/office/drawing/2014/main" id="{A68D80B2-804E-48C4-917F-364953F04117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6AD8391B-BFA6-420F-8E95-DE146CE7E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2E38FE36-8704-4B15-B3ED-B5C034568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402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74A8D0C3-8828-4945-AE3F-F718697470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376037"/>
            <a:ext cx="11487705" cy="5152017"/>
          </a:xfrm>
        </p:spPr>
        <p:txBody>
          <a:bodyPr/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EDB0FC9C-CAD2-4DA3-81D9-FE9D2BAA5F0C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5" name="Skupina 24">
              <a:extLst>
                <a:ext uri="{FF2B5EF4-FFF2-40B4-BE49-F238E27FC236}">
                  <a16:creationId xmlns:a16="http://schemas.microsoft.com/office/drawing/2014/main" id="{812BEB90-324A-4A2D-9EF7-4E5CCD4362D6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6" name="Grafický objekt 25">
                <a:extLst>
                  <a:ext uri="{FF2B5EF4-FFF2-40B4-BE49-F238E27FC236}">
                    <a16:creationId xmlns:a16="http://schemas.microsoft.com/office/drawing/2014/main" id="{DA398F1A-CD3A-4447-AD94-A2C8AA7D3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7" name="Grafický objekt 26">
                <a:extLst>
                  <a:ext uri="{FF2B5EF4-FFF2-40B4-BE49-F238E27FC236}">
                    <a16:creationId xmlns:a16="http://schemas.microsoft.com/office/drawing/2014/main" id="{B44E7B5D-0A2A-4E37-9366-E7DA6249045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0" name="Obrázek 9" descr="Obsah obrázku kreslení&#10;&#10;Popis byl vytvořen automaticky">
              <a:extLst>
                <a:ext uri="{FF2B5EF4-FFF2-40B4-BE49-F238E27FC236}">
                  <a16:creationId xmlns:a16="http://schemas.microsoft.com/office/drawing/2014/main" id="{79993D16-A750-49F0-840D-E154F50060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7625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text,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9644885F-7E6F-4C35-9C4B-32A83531A1CB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9DA90696-1068-45DC-844C-39D2648EE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31686" y="1376036"/>
            <a:ext cx="6378575" cy="51520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D311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Zde vložte obrázek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1470E0D0-A2AB-409D-829F-DB124986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827422E6-1939-4D22-82CF-00821A158B63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0" name="Skupina 19">
              <a:extLst>
                <a:ext uri="{FF2B5EF4-FFF2-40B4-BE49-F238E27FC236}">
                  <a16:creationId xmlns:a16="http://schemas.microsoft.com/office/drawing/2014/main" id="{EBDF3FB1-1F98-4150-A8F1-0D74F99C8837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3" name="Grafický objekt 22">
                <a:extLst>
                  <a:ext uri="{FF2B5EF4-FFF2-40B4-BE49-F238E27FC236}">
                    <a16:creationId xmlns:a16="http://schemas.microsoft.com/office/drawing/2014/main" id="{DCF8E799-50DF-4E6B-ACA9-136D7EC045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85FD9467-D507-4558-9FAC-72B0B20404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2" name="Obrázek 21" descr="Obsah obrázku kreslení&#10;&#10;Popis byl vytvořen automaticky">
              <a:extLst>
                <a:ext uri="{FF2B5EF4-FFF2-40B4-BE49-F238E27FC236}">
                  <a16:creationId xmlns:a16="http://schemas.microsoft.com/office/drawing/2014/main" id="{0641DDD1-9D04-47D2-A445-158BCC041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6" name="Zástupný obsah 2">
            <a:extLst>
              <a:ext uri="{FF2B5EF4-FFF2-40B4-BE49-F238E27FC236}">
                <a16:creationId xmlns:a16="http://schemas.microsoft.com/office/drawing/2014/main" id="{04ACDA81-8751-49AB-97FB-4BF8241EFBB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1740" y="1376037"/>
            <a:ext cx="4927108" cy="5152017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4067403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65D34D94-04F9-4E00-B5C8-BA240CAA9819}"/>
              </a:ext>
            </a:extLst>
          </p:cNvPr>
          <p:cNvSpPr/>
          <p:nvPr userDrawn="1"/>
        </p:nvSpPr>
        <p:spPr>
          <a:xfrm>
            <a:off x="0" y="0"/>
            <a:ext cx="12192000" cy="1059255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6" name="Nadpis 1">
            <a:extLst>
              <a:ext uri="{FF2B5EF4-FFF2-40B4-BE49-F238E27FC236}">
                <a16:creationId xmlns:a16="http://schemas.microsoft.com/office/drawing/2014/main" id="{5E3B3E7F-FC75-4C4E-B4B1-9B56B7FC2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68F80365-EAA4-451F-AF73-86DCFE8AB83A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7BB3E92E-B74E-48A9-9E5E-5CA3884CB64E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E8A2959C-9C38-4FE1-857B-E5CE286D30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25" name="Grafický objekt 24">
                <a:extLst>
                  <a:ext uri="{FF2B5EF4-FFF2-40B4-BE49-F238E27FC236}">
                    <a16:creationId xmlns:a16="http://schemas.microsoft.com/office/drawing/2014/main" id="{BAA2F625-C665-422E-9490-CD15682AFE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23" name="Obrázek 22" descr="Obsah obrázku kreslení&#10;&#10;Popis byl vytvořen automaticky">
              <a:extLst>
                <a:ext uri="{FF2B5EF4-FFF2-40B4-BE49-F238E27FC236}">
                  <a16:creationId xmlns:a16="http://schemas.microsoft.com/office/drawing/2014/main" id="{4A334F60-C769-4877-A470-32CC5F3F7F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88007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1598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03085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, obsah, obrázek - inverzní">
    <p:bg>
      <p:bgPr>
        <a:solidFill>
          <a:srgbClr val="D311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DD6A7890-1F20-4DA7-AA89-7E104719D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376362"/>
            <a:ext cx="11617349" cy="5132669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Arial" panose="020B0604020202020204" pitchFamily="34" charset="0"/>
              <a:buChar char="̶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chemeClr val="bg1"/>
              </a:buClr>
              <a:buFont typeface="Arial" panose="020B0604020202020204" pitchFamily="34" charset="0"/>
              <a:buChar char="̶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 dirty="0"/>
              <a:t>První úroveň textu</a:t>
            </a:r>
          </a:p>
          <a:p>
            <a:pPr lvl="1"/>
            <a:r>
              <a:rPr lang="cs-CZ" dirty="0"/>
              <a:t>Druhá úroveň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66B19D25-1138-4220-A44A-0D4B63C96D9E}"/>
              </a:ext>
            </a:extLst>
          </p:cNvPr>
          <p:cNvGrpSpPr/>
          <p:nvPr userDrawn="1"/>
        </p:nvGrpSpPr>
        <p:grpSpPr>
          <a:xfrm>
            <a:off x="6256073" y="329946"/>
            <a:ext cx="5742276" cy="451023"/>
            <a:chOff x="6353729" y="329946"/>
            <a:chExt cx="5742276" cy="451023"/>
          </a:xfrm>
        </p:grpSpPr>
        <p:grpSp>
          <p:nvGrpSpPr>
            <p:cNvPr id="13" name="Skupina 12">
              <a:extLst>
                <a:ext uri="{FF2B5EF4-FFF2-40B4-BE49-F238E27FC236}">
                  <a16:creationId xmlns:a16="http://schemas.microsoft.com/office/drawing/2014/main" id="{0039C8DB-5008-4E21-B098-C6CD2E7B851C}"/>
                </a:ext>
              </a:extLst>
            </p:cNvPr>
            <p:cNvGrpSpPr/>
            <p:nvPr userDrawn="1"/>
          </p:nvGrpSpPr>
          <p:grpSpPr>
            <a:xfrm>
              <a:off x="6353729" y="348969"/>
              <a:ext cx="4824586" cy="432000"/>
              <a:chOff x="3105837" y="920447"/>
              <a:chExt cx="4824586" cy="432000"/>
            </a:xfrm>
          </p:grpSpPr>
          <p:pic>
            <p:nvPicPr>
              <p:cNvPr id="18" name="Grafický objekt 17">
                <a:extLst>
                  <a:ext uri="{FF2B5EF4-FFF2-40B4-BE49-F238E27FC236}">
                    <a16:creationId xmlns:a16="http://schemas.microsoft.com/office/drawing/2014/main" id="{9B900898-BE86-488C-8A9B-61767CCBF73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5837" y="920447"/>
                <a:ext cx="1523783" cy="432000"/>
              </a:xfrm>
              <a:prstGeom prst="rect">
                <a:avLst/>
              </a:prstGeom>
            </p:spPr>
          </p:pic>
          <p:pic>
            <p:nvPicPr>
              <p:cNvPr id="19" name="Grafický objekt 18">
                <a:extLst>
                  <a:ext uri="{FF2B5EF4-FFF2-40B4-BE49-F238E27FC236}">
                    <a16:creationId xmlns:a16="http://schemas.microsoft.com/office/drawing/2014/main" id="{ED01BC9A-8599-4D60-8836-E630D56FCE4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966425" y="1004555"/>
                <a:ext cx="2963998" cy="252000"/>
              </a:xfrm>
              <a:prstGeom prst="rect">
                <a:avLst/>
              </a:prstGeom>
            </p:spPr>
          </p:pic>
        </p:grpSp>
        <p:pic>
          <p:nvPicPr>
            <p:cNvPr id="17" name="Obrázek 16" descr="Obsah obrázku kreslení&#10;&#10;Popis byl vytvořen automaticky">
              <a:extLst>
                <a:ext uri="{FF2B5EF4-FFF2-40B4-BE49-F238E27FC236}">
                  <a16:creationId xmlns:a16="http://schemas.microsoft.com/office/drawing/2014/main" id="{7ECBA0B5-8E5C-4967-8167-2D88E70CA7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29946"/>
              <a:ext cx="665930" cy="450808"/>
            </a:xfrm>
            <a:prstGeom prst="rect">
              <a:avLst/>
            </a:prstGeom>
          </p:spPr>
        </p:pic>
      </p:grpSp>
      <p:sp>
        <p:nvSpPr>
          <p:cNvPr id="20" name="Nadpis 1">
            <a:extLst>
              <a:ext uri="{FF2B5EF4-FFF2-40B4-BE49-F238E27FC236}">
                <a16:creationId xmlns:a16="http://schemas.microsoft.com/office/drawing/2014/main" id="{42724F13-0F34-4D06-9D65-59247B61D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819" y="0"/>
            <a:ext cx="5579709" cy="1059255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459216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ací sm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6EE3335-4CFA-4F78-ACC9-DCDA0C61E0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B4AA1ACA-170D-42E8-8323-B664F9958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03487"/>
            <a:ext cx="9144000" cy="1189622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3E1FB666-EF45-45A1-80A5-B759B741F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Podnadpis</a:t>
            </a:r>
          </a:p>
        </p:txBody>
      </p:sp>
      <p:pic>
        <p:nvPicPr>
          <p:cNvPr id="20" name="Obrázek 19" descr="Obsah obrázku kreslení&#10;&#10;Popis byl vytvořen automaticky">
            <a:extLst>
              <a:ext uri="{FF2B5EF4-FFF2-40B4-BE49-F238E27FC236}">
                <a16:creationId xmlns:a16="http://schemas.microsoft.com/office/drawing/2014/main" id="{EA3783B6-FC2A-454B-9F4B-560372C1E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8" y="5989948"/>
            <a:ext cx="914504" cy="619083"/>
          </a:xfrm>
          <a:prstGeom prst="rect">
            <a:avLst/>
          </a:prstGeom>
        </p:spPr>
      </p:pic>
      <p:grpSp>
        <p:nvGrpSpPr>
          <p:cNvPr id="15" name="Skupina 14">
            <a:extLst>
              <a:ext uri="{FF2B5EF4-FFF2-40B4-BE49-F238E27FC236}">
                <a16:creationId xmlns:a16="http://schemas.microsoft.com/office/drawing/2014/main" id="{92CD7EB7-A771-4FBB-B8C7-DB5D59BBB75F}"/>
              </a:ext>
            </a:extLst>
          </p:cNvPr>
          <p:cNvGrpSpPr/>
          <p:nvPr userDrawn="1"/>
        </p:nvGrpSpPr>
        <p:grpSpPr>
          <a:xfrm>
            <a:off x="2907576" y="929325"/>
            <a:ext cx="6376849" cy="627081"/>
            <a:chOff x="3150227" y="929325"/>
            <a:chExt cx="6376849" cy="627081"/>
          </a:xfrm>
        </p:grpSpPr>
        <p:pic>
          <p:nvPicPr>
            <p:cNvPr id="16" name="Grafický objekt 15">
              <a:extLst>
                <a:ext uri="{FF2B5EF4-FFF2-40B4-BE49-F238E27FC236}">
                  <a16:creationId xmlns:a16="http://schemas.microsoft.com/office/drawing/2014/main" id="{F450C9B7-74DB-41E6-BE50-75396E9C6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150227" y="929325"/>
              <a:ext cx="2211887" cy="627081"/>
            </a:xfrm>
            <a:prstGeom prst="rect">
              <a:avLst/>
            </a:prstGeom>
          </p:spPr>
        </p:pic>
        <p:pic>
          <p:nvPicPr>
            <p:cNvPr id="17" name="Grafický objekt 16">
              <a:extLst>
                <a:ext uri="{FF2B5EF4-FFF2-40B4-BE49-F238E27FC236}">
                  <a16:creationId xmlns:a16="http://schemas.microsoft.com/office/drawing/2014/main" id="{857E4D19-AD77-4999-B9C4-830DAE3D8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755612" y="1091418"/>
              <a:ext cx="3771464" cy="320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0281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A61EBA-4FFF-4673-9BA0-55E82F992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FDA1FA-15B4-46DB-8563-9D168899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0E34FA4-860E-40B4-97AD-3CF9B2CE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23.06.2021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DD889F8-1CC5-41C1-BAF5-5D6BD0F6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A22AC9-06BD-4427-B62E-52F6A58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51909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021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7371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élník 9">
            <a:extLst>
              <a:ext uri="{FF2B5EF4-FFF2-40B4-BE49-F238E27FC236}">
                <a16:creationId xmlns:a16="http://schemas.microsoft.com/office/drawing/2014/main" id="{5920C5AB-7E0D-4B8A-92A9-7DA47D440BBD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CD1A40D-4F09-4D08-916F-43B796F4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825625"/>
            <a:ext cx="11487705" cy="4351338"/>
          </a:xfrm>
        </p:spPr>
        <p:txBody>
          <a:bodyPr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635F49FF-6718-4CE1-A42C-74D8FC3B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A5367FD4-1AA0-460C-B73C-7D7567665B93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36D59138-B214-4FC1-9898-96D78BF947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7" name="Obrázek 16">
              <a:extLst>
                <a:ext uri="{FF2B5EF4-FFF2-40B4-BE49-F238E27FC236}">
                  <a16:creationId xmlns:a16="http://schemas.microsoft.com/office/drawing/2014/main" id="{C99D30FB-B17A-485F-8C33-36B649E5FF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8619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>
            <a:extLst>
              <a:ext uri="{FF2B5EF4-FFF2-40B4-BE49-F238E27FC236}">
                <a16:creationId xmlns:a16="http://schemas.microsoft.com/office/drawing/2014/main" id="{B40EF74F-5572-4E88-BDB6-732EFDF9A064}"/>
              </a:ext>
            </a:extLst>
          </p:cNvPr>
          <p:cNvSpPr/>
          <p:nvPr userDrawn="1"/>
        </p:nvSpPr>
        <p:spPr>
          <a:xfrm>
            <a:off x="0" y="0"/>
            <a:ext cx="12192000" cy="130501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7ACC8354-5878-430C-A84E-8418F73DA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8"/>
          <a:stretch/>
        </p:blipFill>
        <p:spPr>
          <a:xfrm>
            <a:off x="8761124" y="427270"/>
            <a:ext cx="3348200" cy="629518"/>
          </a:xfrm>
          <a:prstGeom prst="rect">
            <a:avLst/>
          </a:prstGeom>
        </p:spPr>
      </p:pic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87F3FC9-A29E-4C5B-A820-1CE817C19E7A}"/>
              </a:ext>
            </a:extLst>
          </p:cNvPr>
          <p:cNvGrpSpPr/>
          <p:nvPr userDrawn="1"/>
        </p:nvGrpSpPr>
        <p:grpSpPr>
          <a:xfrm>
            <a:off x="7146337" y="420847"/>
            <a:ext cx="4962987" cy="635942"/>
            <a:chOff x="3783104" y="781489"/>
            <a:chExt cx="6199096" cy="931105"/>
          </a:xfrm>
        </p:grpSpPr>
        <p:pic>
          <p:nvPicPr>
            <p:cNvPr id="15" name="Obrázek 14">
              <a:extLst>
                <a:ext uri="{FF2B5EF4-FFF2-40B4-BE49-F238E27FC236}">
                  <a16:creationId xmlns:a16="http://schemas.microsoft.com/office/drawing/2014/main" id="{88C88485-1FA6-42BC-89DE-25EBC5C93E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3783104" y="781489"/>
              <a:ext cx="3426781" cy="921700"/>
            </a:xfrm>
            <a:prstGeom prst="rect">
              <a:avLst/>
            </a:prstGeom>
          </p:spPr>
        </p:pic>
        <p:pic>
          <p:nvPicPr>
            <p:cNvPr id="16" name="Obrázek 15">
              <a:extLst>
                <a:ext uri="{FF2B5EF4-FFF2-40B4-BE49-F238E27FC236}">
                  <a16:creationId xmlns:a16="http://schemas.microsoft.com/office/drawing/2014/main" id="{2861DD9B-1BC7-426A-81C6-0DC72A659A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sp>
        <p:nvSpPr>
          <p:cNvPr id="21" name="Nadpis 1">
            <a:extLst>
              <a:ext uri="{FF2B5EF4-FFF2-40B4-BE49-F238E27FC236}">
                <a16:creationId xmlns:a16="http://schemas.microsoft.com/office/drawing/2014/main" id="{A9AB94AD-4B9F-4F63-B34A-76C56085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0"/>
            <a:ext cx="6507332" cy="130501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49947371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2556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23.06.2021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18188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8991720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CC8B3D67-369B-4F24-8897-F0919A3E5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9" y="1039226"/>
            <a:ext cx="11487705" cy="5587305"/>
          </a:xfrm>
        </p:spPr>
        <p:txBody>
          <a:bodyPr>
            <a:normAutofit/>
          </a:bodyPr>
          <a:lstStyle>
            <a:lvl1pPr marL="2286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D31145"/>
              </a:buClr>
              <a:buFont typeface="Arial" panose="020B0604020202020204" pitchFamily="34" charset="0"/>
              <a:buChar char="̶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D31145"/>
              </a:buClr>
              <a:buFont typeface="Arial" panose="020B0604020202020204" pitchFamily="34" charset="0"/>
              <a:buChar char="̶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11FBEFA6-3CC9-4A8B-98AB-811AE091489A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20" name="Nadpis 1">
            <a:extLst>
              <a:ext uri="{FF2B5EF4-FFF2-40B4-BE49-F238E27FC236}">
                <a16:creationId xmlns:a16="http://schemas.microsoft.com/office/drawing/2014/main" id="{C2747F8C-F296-41AB-B6E6-650FFEA0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9928806D-A537-4323-B4ED-4983696D2AF8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22" name="Skupina 21">
              <a:extLst>
                <a:ext uri="{FF2B5EF4-FFF2-40B4-BE49-F238E27FC236}">
                  <a16:creationId xmlns:a16="http://schemas.microsoft.com/office/drawing/2014/main" id="{FB2B0A03-1219-4FC5-81C7-A43DCB123A0C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24" name="Grafický objekt 23">
                <a:extLst>
                  <a:ext uri="{FF2B5EF4-FFF2-40B4-BE49-F238E27FC236}">
                    <a16:creationId xmlns:a16="http://schemas.microsoft.com/office/drawing/2014/main" id="{2E921148-1008-412D-AB36-245237C3D6B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28" name="Obrázek 2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480755B3-A38B-4215-974C-50EA6F66494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23" name="Grafický objekt 22">
              <a:extLst>
                <a:ext uri="{FF2B5EF4-FFF2-40B4-BE49-F238E27FC236}">
                  <a16:creationId xmlns:a16="http://schemas.microsoft.com/office/drawing/2014/main" id="{1A14BE4F-72B2-49A1-B4A4-7983F7AE57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298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7582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10">
            <a:extLst>
              <a:ext uri="{FF2B5EF4-FFF2-40B4-BE49-F238E27FC236}">
                <a16:creationId xmlns:a16="http://schemas.microsoft.com/office/drawing/2014/main" id="{DC58920C-B9EC-4A94-B9EB-451592F3EED9}"/>
              </a:ext>
            </a:extLst>
          </p:cNvPr>
          <p:cNvSpPr/>
          <p:nvPr userDrawn="1"/>
        </p:nvSpPr>
        <p:spPr>
          <a:xfrm>
            <a:off x="1" y="1"/>
            <a:ext cx="12192000" cy="790667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2" name="Nadpis 1">
            <a:extLst>
              <a:ext uri="{FF2B5EF4-FFF2-40B4-BE49-F238E27FC236}">
                <a16:creationId xmlns:a16="http://schemas.microsoft.com/office/drawing/2014/main" id="{A3C58891-14E6-4818-B969-C72F93F0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1"/>
            <a:ext cx="5396696" cy="7906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3" name="Skupina 12">
            <a:extLst>
              <a:ext uri="{FF2B5EF4-FFF2-40B4-BE49-F238E27FC236}">
                <a16:creationId xmlns:a16="http://schemas.microsoft.com/office/drawing/2014/main" id="{4B49FBB4-BF51-45C2-86CA-B4502DA62936}"/>
              </a:ext>
            </a:extLst>
          </p:cNvPr>
          <p:cNvGrpSpPr/>
          <p:nvPr userDrawn="1"/>
        </p:nvGrpSpPr>
        <p:grpSpPr>
          <a:xfrm>
            <a:off x="5972087" y="107328"/>
            <a:ext cx="6026262" cy="737003"/>
            <a:chOff x="5972087" y="329946"/>
            <a:chExt cx="6026262" cy="737003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1533BE81-CFEE-48A9-AF03-143EC513CB79}"/>
                </a:ext>
              </a:extLst>
            </p:cNvPr>
            <p:cNvGrpSpPr/>
            <p:nvPr userDrawn="1"/>
          </p:nvGrpSpPr>
          <p:grpSpPr>
            <a:xfrm>
              <a:off x="8116661" y="349032"/>
              <a:ext cx="3881688" cy="450808"/>
              <a:chOff x="8214317" y="349032"/>
              <a:chExt cx="3881688" cy="450808"/>
            </a:xfrm>
          </p:grpSpPr>
          <p:pic>
            <p:nvPicPr>
              <p:cNvPr id="17" name="Grafický objekt 16">
                <a:extLst>
                  <a:ext uri="{FF2B5EF4-FFF2-40B4-BE49-F238E27FC236}">
                    <a16:creationId xmlns:a16="http://schemas.microsoft.com/office/drawing/2014/main" id="{2BA1D09A-64DD-4910-BF60-CC7075472A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88933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8" name="Obrázek 17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3A04F306-61D6-499B-9F34-24714C7AFE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49032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5" name="Grafický objekt 14">
              <a:extLst>
                <a:ext uri="{FF2B5EF4-FFF2-40B4-BE49-F238E27FC236}">
                  <a16:creationId xmlns:a16="http://schemas.microsoft.com/office/drawing/2014/main" id="{62747C58-6152-448D-9270-C4FE61C51F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960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 minimal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>
            <a:extLst>
              <a:ext uri="{FF2B5EF4-FFF2-40B4-BE49-F238E27FC236}">
                <a16:creationId xmlns:a16="http://schemas.microsoft.com/office/drawing/2014/main" id="{57251005-B581-4C6B-9623-FE7C9E672C61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2ABA8342-40EF-4EF8-878F-E756BF1AA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EC133C2D-E49B-4A76-8E4C-79637436790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02342" y="93094"/>
            <a:ext cx="4017507" cy="504000"/>
            <a:chOff x="5972087" y="329946"/>
            <a:chExt cx="6026262" cy="737003"/>
          </a:xfrm>
        </p:grpSpPr>
        <p:grpSp>
          <p:nvGrpSpPr>
            <p:cNvPr id="12" name="Skupina 11">
              <a:extLst>
                <a:ext uri="{FF2B5EF4-FFF2-40B4-BE49-F238E27FC236}">
                  <a16:creationId xmlns:a16="http://schemas.microsoft.com/office/drawing/2014/main" id="{7B0E7EF1-130B-4AF3-9B9B-F57B675459BE}"/>
                </a:ext>
              </a:extLst>
            </p:cNvPr>
            <p:cNvGrpSpPr/>
            <p:nvPr userDrawn="1"/>
          </p:nvGrpSpPr>
          <p:grpSpPr>
            <a:xfrm>
              <a:off x="8116661" y="331276"/>
              <a:ext cx="3881688" cy="450808"/>
              <a:chOff x="8214317" y="331276"/>
              <a:chExt cx="3881688" cy="450808"/>
            </a:xfrm>
          </p:grpSpPr>
          <p:pic>
            <p:nvPicPr>
              <p:cNvPr id="14" name="Grafický objekt 13">
                <a:extLst>
                  <a:ext uri="{FF2B5EF4-FFF2-40B4-BE49-F238E27FC236}">
                    <a16:creationId xmlns:a16="http://schemas.microsoft.com/office/drawing/2014/main" id="{5A70A0E6-773C-4F6E-853C-28A61AEF1D8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14317" y="471177"/>
                <a:ext cx="2963998" cy="252000"/>
              </a:xfrm>
              <a:prstGeom prst="rect">
                <a:avLst/>
              </a:prstGeom>
            </p:spPr>
          </p:pic>
          <p:pic>
            <p:nvPicPr>
              <p:cNvPr id="15" name="Obrázek 14" descr="Obsah obrázku kreslení&#10;&#10;Popis byl vytvořen automaticky">
                <a:extLst>
                  <a:ext uri="{FF2B5EF4-FFF2-40B4-BE49-F238E27FC236}">
                    <a16:creationId xmlns:a16="http://schemas.microsoft.com/office/drawing/2014/main" id="{7F95AEA6-4367-4B52-93A3-3068041EC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30075" y="331276"/>
                <a:ext cx="665930" cy="450808"/>
              </a:xfrm>
              <a:prstGeom prst="rect">
                <a:avLst/>
              </a:prstGeom>
            </p:spPr>
          </p:pic>
        </p:grpSp>
        <p:pic>
          <p:nvPicPr>
            <p:cNvPr id="13" name="Grafický objekt 12">
              <a:extLst>
                <a:ext uri="{FF2B5EF4-FFF2-40B4-BE49-F238E27FC236}">
                  <a16:creationId xmlns:a16="http://schemas.microsoft.com/office/drawing/2014/main" id="{ABAFA576-D9BF-4267-9BD2-2B78AD34E6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-1" b="-2685"/>
            <a:stretch/>
          </p:blipFill>
          <p:spPr>
            <a:xfrm>
              <a:off x="5972087" y="329946"/>
              <a:ext cx="1892814" cy="73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0906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30E577-8B32-4569-AC3C-76D6F2F6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0C648-E034-410B-B01B-87701C835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05F7769-50EF-4D0F-97C4-6A5E9227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23.06.2021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6DB6D5-8367-4F80-AF41-87D069C8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DF10414-C935-472D-B8FC-16EBD0EE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923886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65653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uze nadpis minimál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4F31B8D1-4DDF-4FB2-AC58-4A1374AC35A4}"/>
              </a:ext>
            </a:extLst>
          </p:cNvPr>
          <p:cNvSpPr/>
          <p:nvPr userDrawn="1"/>
        </p:nvSpPr>
        <p:spPr>
          <a:xfrm>
            <a:off x="1" y="1"/>
            <a:ext cx="12192000" cy="576000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4DAA469B-B863-447B-ABF4-3B7AFDB73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740" y="2"/>
            <a:ext cx="5396696" cy="576000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/>
              <a:t>Nadpis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CE82392-F9A7-4797-B789-543297A3131F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4" name="Grafický objekt 13">
              <a:extLst>
                <a:ext uri="{FF2B5EF4-FFF2-40B4-BE49-F238E27FC236}">
                  <a16:creationId xmlns:a16="http://schemas.microsoft.com/office/drawing/2014/main" id="{D518AFD1-5C76-435F-900F-DCD0490895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5" name="Obrázek 14" descr="Obsah obrázku kreslení&#10;&#10;Popis byl vytvořen automaticky">
              <a:extLst>
                <a:ext uri="{FF2B5EF4-FFF2-40B4-BE49-F238E27FC236}">
                  <a16:creationId xmlns:a16="http://schemas.microsoft.com/office/drawing/2014/main" id="{54C0D6F4-44CD-4848-AE87-029AA0E556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000A9CFE-29F8-4983-92E5-1DE4851C89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114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CCA52EFB-82F9-447B-B7F3-826EC4CD9CBF}"/>
              </a:ext>
            </a:extLst>
          </p:cNvPr>
          <p:cNvSpPr/>
          <p:nvPr userDrawn="1"/>
        </p:nvSpPr>
        <p:spPr>
          <a:xfrm>
            <a:off x="0" y="0"/>
            <a:ext cx="12192000" cy="3693111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1BE36A2-70AC-4C89-89C4-238AB82AA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18962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C3DEF16-12AD-4266-89B6-935870F01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3110"/>
            <a:ext cx="9144000" cy="15646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CF3A5FA-C42D-4E34-9D77-74D10308ACF3}"/>
              </a:ext>
            </a:extLst>
          </p:cNvPr>
          <p:cNvGrpSpPr/>
          <p:nvPr userDrawn="1"/>
        </p:nvGrpSpPr>
        <p:grpSpPr>
          <a:xfrm>
            <a:off x="2325580" y="790894"/>
            <a:ext cx="7540840" cy="921700"/>
            <a:chOff x="2441360" y="790894"/>
            <a:chExt cx="7540840" cy="921700"/>
          </a:xfrm>
        </p:grpSpPr>
        <p:pic>
          <p:nvPicPr>
            <p:cNvPr id="8" name="Obrázek 7">
              <a:extLst>
                <a:ext uri="{FF2B5EF4-FFF2-40B4-BE49-F238E27FC236}">
                  <a16:creationId xmlns:a16="http://schemas.microsoft.com/office/drawing/2014/main" id="{B198CE6B-E463-4B26-AD17-D57305EBAE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93"/>
            <a:stretch/>
          </p:blipFill>
          <p:spPr>
            <a:xfrm>
              <a:off x="2441360" y="790894"/>
              <a:ext cx="3426781" cy="921700"/>
            </a:xfrm>
            <a:prstGeom prst="rect">
              <a:avLst/>
            </a:prstGeom>
          </p:spPr>
        </p:pic>
        <p:pic>
          <p:nvPicPr>
            <p:cNvPr id="10" name="Obrázek 9">
              <a:extLst>
                <a:ext uri="{FF2B5EF4-FFF2-40B4-BE49-F238E27FC236}">
                  <a16:creationId xmlns:a16="http://schemas.microsoft.com/office/drawing/2014/main" id="{911BFECC-788F-4A5A-B297-6CA8846F01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8"/>
            <a:stretch/>
          </p:blipFill>
          <p:spPr>
            <a:xfrm>
              <a:off x="5800078" y="790894"/>
              <a:ext cx="4182122" cy="921700"/>
            </a:xfrm>
            <a:prstGeom prst="rect">
              <a:avLst/>
            </a:prstGeom>
          </p:spPr>
        </p:pic>
      </p:grpSp>
      <p:pic>
        <p:nvPicPr>
          <p:cNvPr id="12" name="Obrázek 11">
            <a:extLst>
              <a:ext uri="{FF2B5EF4-FFF2-40B4-BE49-F238E27FC236}">
                <a16:creationId xmlns:a16="http://schemas.microsoft.com/office/drawing/2014/main" id="{9EE90BA2-9181-43A3-8D17-C7D721FC3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6" y="6040340"/>
            <a:ext cx="964869" cy="63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822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59AF-26F1-42E1-BF83-F89C20A19403}" type="datetimeFigureOut">
              <a:rPr lang="cs-CZ" smtClean="0"/>
              <a:t>23.06.2021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E3A8-275C-4F7D-9678-21DFF80A70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272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BCBB21-C0F1-4B2B-8A1C-15DD2EB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818461-3C43-44FE-80B9-D048BFA8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107805A-C211-4BDC-8A7C-50C017CD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8D0A-07E9-4A68-88A0-7C25FDBBE4AC}" type="datetimeFigureOut">
              <a:rPr lang="cs-CZ" smtClean="0"/>
              <a:t>23.06.2021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CF91BA1-1C1F-4294-9B84-82D31143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B89D46F-E6FD-4433-AE57-F03CFCFF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9105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48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7.svg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image" Target="../media/image5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23.06.2021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851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87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3000728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58AF7D2-4ED1-4129-9DE6-4BC40E78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4C08E0B-8703-4F4B-A221-FA41C8ED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3CDA1AE-D051-4265-B739-BBADD05E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58D0A-07E9-4A68-88A0-7C25FDBBE4AC}" type="datetimeFigureOut">
              <a:rPr lang="cs-CZ" smtClean="0"/>
              <a:t>23.06.2021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AA14082-EF73-46FC-8343-A2A358277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2998947-0E69-43B5-8B05-739CE4C1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0407-92DD-4F09-B2AC-2A517167973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182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8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242849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9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46143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5" r:id="rId7"/>
    <p:sldLayoutId id="2147483912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04881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8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</p:spTree>
    <p:extLst>
      <p:ext uri="{BB962C8B-B14F-4D97-AF65-F5344CB8AC3E}">
        <p14:creationId xmlns:p14="http://schemas.microsoft.com/office/powerpoint/2010/main" val="58894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>
            <a:extLst>
              <a:ext uri="{FF2B5EF4-FFF2-40B4-BE49-F238E27FC236}">
                <a16:creationId xmlns:a16="http://schemas.microsoft.com/office/drawing/2014/main" id="{BE882FD9-D878-4FCD-9C72-C60BD3C7D753}"/>
              </a:ext>
            </a:extLst>
          </p:cNvPr>
          <p:cNvSpPr/>
          <p:nvPr userDrawn="1"/>
        </p:nvSpPr>
        <p:spPr>
          <a:xfrm>
            <a:off x="1" y="1"/>
            <a:ext cx="12192000" cy="681036"/>
          </a:xfrm>
          <a:prstGeom prst="rect">
            <a:avLst/>
          </a:prstGeom>
          <a:solidFill>
            <a:srgbClr val="D31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2400" dirty="0">
              <a:solidFill>
                <a:schemeClr val="bg1"/>
              </a:solidFill>
              <a:latin typeface="Arial (Základní text)"/>
            </a:endParaRP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6" y="1"/>
            <a:ext cx="8808993" cy="681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677A8944-7C67-401C-A076-2F9A4BFDBF1A}"/>
              </a:ext>
            </a:extLst>
          </p:cNvPr>
          <p:cNvGrpSpPr/>
          <p:nvPr userDrawn="1"/>
        </p:nvGrpSpPr>
        <p:grpSpPr>
          <a:xfrm>
            <a:off x="9532058" y="94004"/>
            <a:ext cx="2587791" cy="308285"/>
            <a:chOff x="8214317" y="331276"/>
            <a:chExt cx="3881688" cy="450808"/>
          </a:xfrm>
        </p:grpSpPr>
        <p:pic>
          <p:nvPicPr>
            <p:cNvPr id="12" name="Grafický objekt 11">
              <a:extLst>
                <a:ext uri="{FF2B5EF4-FFF2-40B4-BE49-F238E27FC236}">
                  <a16:creationId xmlns:a16="http://schemas.microsoft.com/office/drawing/2014/main" id="{85265334-1A97-4E03-A335-0EFFE9BA9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8214317" y="471177"/>
              <a:ext cx="2963998" cy="252000"/>
            </a:xfrm>
            <a:prstGeom prst="rect">
              <a:avLst/>
            </a:prstGeom>
          </p:spPr>
        </p:pic>
        <p:pic>
          <p:nvPicPr>
            <p:cNvPr id="13" name="Obrázek 12" descr="Obsah obrázku kreslení&#10;&#10;Popis byl vytvořen automaticky">
              <a:extLst>
                <a:ext uri="{FF2B5EF4-FFF2-40B4-BE49-F238E27FC236}">
                  <a16:creationId xmlns:a16="http://schemas.microsoft.com/office/drawing/2014/main" id="{F366B753-F05F-414A-91C1-96175A86F1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75" y="331276"/>
              <a:ext cx="665930" cy="450808"/>
            </a:xfrm>
            <a:prstGeom prst="rect">
              <a:avLst/>
            </a:prstGeom>
          </p:spPr>
        </p:pic>
      </p:grp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E3E26BE-213E-4D1E-96AC-DD921E82501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8135853" y="101942"/>
            <a:ext cx="1258641" cy="35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37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E29F1E6-ED0B-46BA-8E34-71ED3EB5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438496F-B824-41C1-AA93-D9881432A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CD239-AA6C-468B-B245-CD5B8A25A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C3069-8C51-47E8-9C44-38C8AF77A8AC}" type="datetimeFigureOut">
              <a:rPr lang="cs-CZ" smtClean="0"/>
              <a:t>23.06.2021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DE7136D-3C88-4971-84B6-5D5DE228D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B90520-7E94-4EFB-924D-7EC9C954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DAE22-6391-4995-B91F-1C3568FD31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542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tags" Target="../tags/tag57.xml"/><Relationship Id="rId26" Type="http://schemas.openxmlformats.org/officeDocument/2006/relationships/image" Target="../media/image17.png"/><Relationship Id="rId3" Type="http://schemas.openxmlformats.org/officeDocument/2006/relationships/tags" Target="../tags/tag42.xml"/><Relationship Id="rId21" Type="http://schemas.openxmlformats.org/officeDocument/2006/relationships/tags" Target="../tags/tag60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tags" Target="../tags/tag56.xml"/><Relationship Id="rId25" Type="http://schemas.openxmlformats.org/officeDocument/2006/relationships/slideLayout" Target="../slideLayouts/slideLayout18.xml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20" Type="http://schemas.openxmlformats.org/officeDocument/2006/relationships/tags" Target="../tags/tag59.xml"/><Relationship Id="rId29" Type="http://schemas.openxmlformats.org/officeDocument/2006/relationships/image" Target="../media/image20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24" Type="http://schemas.openxmlformats.org/officeDocument/2006/relationships/tags" Target="../tags/tag63.xml"/><Relationship Id="rId5" Type="http://schemas.openxmlformats.org/officeDocument/2006/relationships/tags" Target="../tags/tag44.xml"/><Relationship Id="rId15" Type="http://schemas.openxmlformats.org/officeDocument/2006/relationships/tags" Target="../tags/tag54.xml"/><Relationship Id="rId23" Type="http://schemas.openxmlformats.org/officeDocument/2006/relationships/tags" Target="../tags/tag62.xml"/><Relationship Id="rId28" Type="http://schemas.openxmlformats.org/officeDocument/2006/relationships/image" Target="../media/image19.png"/><Relationship Id="rId10" Type="http://schemas.openxmlformats.org/officeDocument/2006/relationships/tags" Target="../tags/tag49.xml"/><Relationship Id="rId19" Type="http://schemas.openxmlformats.org/officeDocument/2006/relationships/tags" Target="../tags/tag58.xml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Relationship Id="rId22" Type="http://schemas.openxmlformats.org/officeDocument/2006/relationships/tags" Target="../tags/tag61.xml"/><Relationship Id="rId27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26" Type="http://schemas.openxmlformats.org/officeDocument/2006/relationships/image" Target="../media/image21.png"/><Relationship Id="rId3" Type="http://schemas.openxmlformats.org/officeDocument/2006/relationships/tags" Target="../tags/tag66.xml"/><Relationship Id="rId21" Type="http://schemas.openxmlformats.org/officeDocument/2006/relationships/tags" Target="../tags/tag84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25" Type="http://schemas.openxmlformats.org/officeDocument/2006/relationships/slideLayout" Target="../slideLayouts/slideLayout18.xml"/><Relationship Id="rId2" Type="http://schemas.openxmlformats.org/officeDocument/2006/relationships/tags" Target="../tags/tag65.xml"/><Relationship Id="rId16" Type="http://schemas.openxmlformats.org/officeDocument/2006/relationships/tags" Target="../tags/tag79.xml"/><Relationship Id="rId20" Type="http://schemas.openxmlformats.org/officeDocument/2006/relationships/tags" Target="../tags/tag83.xml"/><Relationship Id="rId29" Type="http://schemas.openxmlformats.org/officeDocument/2006/relationships/image" Target="../media/image24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24" Type="http://schemas.openxmlformats.org/officeDocument/2006/relationships/tags" Target="../tags/tag87.xml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23" Type="http://schemas.openxmlformats.org/officeDocument/2006/relationships/tags" Target="../tags/tag86.xml"/><Relationship Id="rId28" Type="http://schemas.openxmlformats.org/officeDocument/2006/relationships/image" Target="../media/image23.png"/><Relationship Id="rId10" Type="http://schemas.openxmlformats.org/officeDocument/2006/relationships/tags" Target="../tags/tag73.xml"/><Relationship Id="rId19" Type="http://schemas.openxmlformats.org/officeDocument/2006/relationships/tags" Target="../tags/tag82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Relationship Id="rId22" Type="http://schemas.openxmlformats.org/officeDocument/2006/relationships/tags" Target="../tags/tag85.xml"/><Relationship Id="rId27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9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chart" Target="../charts/chart10.xml"/><Relationship Id="rId5" Type="http://schemas.openxmlformats.org/officeDocument/2006/relationships/tags" Target="../tags/tag97.xml"/><Relationship Id="rId10" Type="http://schemas.openxmlformats.org/officeDocument/2006/relationships/chart" Target="../charts/chart9.xml"/><Relationship Id="rId4" Type="http://schemas.openxmlformats.org/officeDocument/2006/relationships/tags" Target="../tags/tag96.xml"/><Relationship Id="rId9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slideLayout" Target="../slideLayouts/slideLayout18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5" Type="http://schemas.openxmlformats.org/officeDocument/2006/relationships/image" Target="../media/image25.emf"/><Relationship Id="rId4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10" Type="http://schemas.openxmlformats.org/officeDocument/2006/relationships/chart" Target="../charts/chart11.xml"/><Relationship Id="rId4" Type="http://schemas.openxmlformats.org/officeDocument/2006/relationships/tags" Target="../tags/tag105.xml"/><Relationship Id="rId9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2" Type="http://schemas.openxmlformats.org/officeDocument/2006/relationships/tags" Target="../tags/tag111.xml"/><Relationship Id="rId16" Type="http://schemas.openxmlformats.org/officeDocument/2006/relationships/chart" Target="../charts/chart13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5" Type="http://schemas.openxmlformats.org/officeDocument/2006/relationships/tags" Target="../tags/tag114.xml"/><Relationship Id="rId15" Type="http://schemas.openxmlformats.org/officeDocument/2006/relationships/chart" Target="../charts/chart12.xml"/><Relationship Id="rId10" Type="http://schemas.openxmlformats.org/officeDocument/2006/relationships/tags" Target="../tags/tag119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tags" Target="../tags/tag138.xml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12" Type="http://schemas.openxmlformats.org/officeDocument/2006/relationships/tags" Target="../tags/tag137.xml"/><Relationship Id="rId2" Type="http://schemas.openxmlformats.org/officeDocument/2006/relationships/tags" Target="../tags/tag127.xml"/><Relationship Id="rId16" Type="http://schemas.openxmlformats.org/officeDocument/2006/relationships/chart" Target="../charts/chart15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5" Type="http://schemas.openxmlformats.org/officeDocument/2006/relationships/tags" Target="../tags/tag130.xml"/><Relationship Id="rId15" Type="http://schemas.openxmlformats.org/officeDocument/2006/relationships/chart" Target="../charts/chart14.xml"/><Relationship Id="rId10" Type="http://schemas.openxmlformats.org/officeDocument/2006/relationships/tags" Target="../tags/tag135.xml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chart" Target="../charts/chart18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chart" Target="../charts/chart17.xml"/><Relationship Id="rId5" Type="http://schemas.openxmlformats.org/officeDocument/2006/relationships/tags" Target="../tags/tag143.xml"/><Relationship Id="rId10" Type="http://schemas.openxmlformats.org/officeDocument/2006/relationships/chart" Target="../charts/chart16.xml"/><Relationship Id="rId4" Type="http://schemas.openxmlformats.org/officeDocument/2006/relationships/tags" Target="../tags/tag142.xml"/><Relationship Id="rId9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26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32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image" Target="../media/image27.png"/><Relationship Id="rId5" Type="http://schemas.openxmlformats.org/officeDocument/2006/relationships/tags" Target="../tags/tag161.xml"/><Relationship Id="rId10" Type="http://schemas.openxmlformats.org/officeDocument/2006/relationships/slideLayout" Target="../slideLayouts/slideLayout32.xml"/><Relationship Id="rId4" Type="http://schemas.openxmlformats.org/officeDocument/2006/relationships/tags" Target="../tags/tag160.xml"/><Relationship Id="rId9" Type="http://schemas.openxmlformats.org/officeDocument/2006/relationships/tags" Target="../tags/tag16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image" Target="../media/image28.png"/><Relationship Id="rId5" Type="http://schemas.openxmlformats.org/officeDocument/2006/relationships/tags" Target="../tags/tag170.xml"/><Relationship Id="rId10" Type="http://schemas.openxmlformats.org/officeDocument/2006/relationships/slideLayout" Target="../slideLayouts/slideLayout32.xml"/><Relationship Id="rId4" Type="http://schemas.openxmlformats.org/officeDocument/2006/relationships/tags" Target="../tags/tag169.xml"/><Relationship Id="rId9" Type="http://schemas.openxmlformats.org/officeDocument/2006/relationships/tags" Target="../tags/tag17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chart" Target="../charts/chart19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180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7" Type="http://schemas.openxmlformats.org/officeDocument/2006/relationships/chart" Target="../charts/chart20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8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7" Type="http://schemas.openxmlformats.org/officeDocument/2006/relationships/chart" Target="../charts/chart21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9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4" Type="http://schemas.openxmlformats.org/officeDocument/2006/relationships/chart" Target="../charts/char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6.xml"/><Relationship Id="rId1" Type="http://schemas.openxmlformats.org/officeDocument/2006/relationships/tags" Target="../tags/tag16.xml"/><Relationship Id="rId4" Type="http://schemas.openxmlformats.org/officeDocument/2006/relationships/chart" Target="../charts/char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3.xml"/><Relationship Id="rId3" Type="http://schemas.openxmlformats.org/officeDocument/2006/relationships/tags" Target="../tags/tag196.xml"/><Relationship Id="rId7" Type="http://schemas.openxmlformats.org/officeDocument/2006/relationships/slideLayout" Target="../slideLayouts/slideLayout76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tags" Target="../tags/tag19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02.xml"/><Relationship Id="rId7" Type="http://schemas.openxmlformats.org/officeDocument/2006/relationships/chart" Target="../charts/chart24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slideLayout" Target="../slideLayouts/slideLayout76.xml"/><Relationship Id="rId5" Type="http://schemas.openxmlformats.org/officeDocument/2006/relationships/tags" Target="../tags/tag204.xml"/><Relationship Id="rId4" Type="http://schemas.openxmlformats.org/officeDocument/2006/relationships/tags" Target="../tags/tag20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5.xml"/><Relationship Id="rId3" Type="http://schemas.openxmlformats.org/officeDocument/2006/relationships/tags" Target="../tags/tag207.xml"/><Relationship Id="rId7" Type="http://schemas.openxmlformats.org/officeDocument/2006/relationships/slideLayout" Target="../slideLayouts/slideLayout76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tags" Target="../tags/tag2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4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1.xml"/><Relationship Id="rId2" Type="http://schemas.openxmlformats.org/officeDocument/2006/relationships/tags" Target="../tags/tag216.xml"/><Relationship Id="rId1" Type="http://schemas.openxmlformats.org/officeDocument/2006/relationships/tags" Target="../tags/tag2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4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4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4" Type="http://schemas.openxmlformats.org/officeDocument/2006/relationships/slideLayout" Target="../slideLayouts/slideLayout4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4" Type="http://schemas.openxmlformats.org/officeDocument/2006/relationships/slideLayout" Target="../slideLayouts/slideLayout4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tags" Target="../tags/tag230.xml"/><Relationship Id="rId1" Type="http://schemas.openxmlformats.org/officeDocument/2006/relationships/tags" Target="../tags/tag2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239.xml"/><Relationship Id="rId13" Type="http://schemas.openxmlformats.org/officeDocument/2006/relationships/slideLayout" Target="../slideLayouts/slideLayout48.xml"/><Relationship Id="rId3" Type="http://schemas.openxmlformats.org/officeDocument/2006/relationships/tags" Target="../tags/tag234.xml"/><Relationship Id="rId7" Type="http://schemas.openxmlformats.org/officeDocument/2006/relationships/tags" Target="../tags/tag238.xml"/><Relationship Id="rId12" Type="http://schemas.openxmlformats.org/officeDocument/2006/relationships/tags" Target="../tags/tag243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11" Type="http://schemas.openxmlformats.org/officeDocument/2006/relationships/tags" Target="../tags/tag242.xml"/><Relationship Id="rId5" Type="http://schemas.openxmlformats.org/officeDocument/2006/relationships/tags" Target="../tags/tag236.xml"/><Relationship Id="rId10" Type="http://schemas.openxmlformats.org/officeDocument/2006/relationships/tags" Target="../tags/tag241.xml"/><Relationship Id="rId4" Type="http://schemas.openxmlformats.org/officeDocument/2006/relationships/tags" Target="../tags/tag235.xml"/><Relationship Id="rId9" Type="http://schemas.openxmlformats.org/officeDocument/2006/relationships/tags" Target="../tags/tag240.xml"/><Relationship Id="rId14" Type="http://schemas.openxmlformats.org/officeDocument/2006/relationships/notesSlide" Target="../notesSlides/notesSlide1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13" Type="http://schemas.openxmlformats.org/officeDocument/2006/relationships/tags" Target="../tags/tag256.xml"/><Relationship Id="rId18" Type="http://schemas.openxmlformats.org/officeDocument/2006/relationships/tags" Target="../tags/tag261.xml"/><Relationship Id="rId26" Type="http://schemas.openxmlformats.org/officeDocument/2006/relationships/chart" Target="../charts/chart28.xml"/><Relationship Id="rId3" Type="http://schemas.openxmlformats.org/officeDocument/2006/relationships/tags" Target="../tags/tag246.xml"/><Relationship Id="rId21" Type="http://schemas.openxmlformats.org/officeDocument/2006/relationships/tags" Target="../tags/tag264.xml"/><Relationship Id="rId7" Type="http://schemas.openxmlformats.org/officeDocument/2006/relationships/tags" Target="../tags/tag250.xml"/><Relationship Id="rId12" Type="http://schemas.openxmlformats.org/officeDocument/2006/relationships/tags" Target="../tags/tag255.xml"/><Relationship Id="rId17" Type="http://schemas.openxmlformats.org/officeDocument/2006/relationships/tags" Target="../tags/tag260.xml"/><Relationship Id="rId25" Type="http://schemas.openxmlformats.org/officeDocument/2006/relationships/chart" Target="../charts/chart27.xml"/><Relationship Id="rId2" Type="http://schemas.openxmlformats.org/officeDocument/2006/relationships/tags" Target="../tags/tag245.xml"/><Relationship Id="rId16" Type="http://schemas.openxmlformats.org/officeDocument/2006/relationships/tags" Target="../tags/tag259.xml"/><Relationship Id="rId20" Type="http://schemas.openxmlformats.org/officeDocument/2006/relationships/tags" Target="../tags/tag263.xml"/><Relationship Id="rId29" Type="http://schemas.openxmlformats.org/officeDocument/2006/relationships/chart" Target="../charts/chart31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tags" Target="../tags/tag254.xml"/><Relationship Id="rId24" Type="http://schemas.openxmlformats.org/officeDocument/2006/relationships/notesSlide" Target="../notesSlides/notesSlide14.xml"/><Relationship Id="rId5" Type="http://schemas.openxmlformats.org/officeDocument/2006/relationships/tags" Target="../tags/tag248.xml"/><Relationship Id="rId15" Type="http://schemas.openxmlformats.org/officeDocument/2006/relationships/tags" Target="../tags/tag258.xml"/><Relationship Id="rId23" Type="http://schemas.openxmlformats.org/officeDocument/2006/relationships/slideLayout" Target="../slideLayouts/slideLayout48.xml"/><Relationship Id="rId28" Type="http://schemas.openxmlformats.org/officeDocument/2006/relationships/chart" Target="../charts/chart30.xml"/><Relationship Id="rId10" Type="http://schemas.openxmlformats.org/officeDocument/2006/relationships/tags" Target="../tags/tag253.xml"/><Relationship Id="rId19" Type="http://schemas.openxmlformats.org/officeDocument/2006/relationships/tags" Target="../tags/tag262.xml"/><Relationship Id="rId4" Type="http://schemas.openxmlformats.org/officeDocument/2006/relationships/tags" Target="../tags/tag247.xml"/><Relationship Id="rId9" Type="http://schemas.openxmlformats.org/officeDocument/2006/relationships/tags" Target="../tags/tag252.xml"/><Relationship Id="rId14" Type="http://schemas.openxmlformats.org/officeDocument/2006/relationships/tags" Target="../tags/tag257.xml"/><Relationship Id="rId22" Type="http://schemas.openxmlformats.org/officeDocument/2006/relationships/tags" Target="../tags/tag265.xml"/><Relationship Id="rId27" Type="http://schemas.openxmlformats.org/officeDocument/2006/relationships/chart" Target="../charts/chart29.xml"/><Relationship Id="rId30" Type="http://schemas.openxmlformats.org/officeDocument/2006/relationships/chart" Target="../charts/chart3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273.xml"/><Relationship Id="rId13" Type="http://schemas.openxmlformats.org/officeDocument/2006/relationships/tags" Target="../tags/tag278.xml"/><Relationship Id="rId3" Type="http://schemas.openxmlformats.org/officeDocument/2006/relationships/tags" Target="../tags/tag268.xml"/><Relationship Id="rId7" Type="http://schemas.openxmlformats.org/officeDocument/2006/relationships/tags" Target="../tags/tag272.xml"/><Relationship Id="rId12" Type="http://schemas.openxmlformats.org/officeDocument/2006/relationships/tags" Target="../tags/tag277.xml"/><Relationship Id="rId2" Type="http://schemas.openxmlformats.org/officeDocument/2006/relationships/tags" Target="../tags/tag267.xml"/><Relationship Id="rId16" Type="http://schemas.openxmlformats.org/officeDocument/2006/relationships/chart" Target="../charts/chart34.xml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11" Type="http://schemas.openxmlformats.org/officeDocument/2006/relationships/tags" Target="../tags/tag276.xml"/><Relationship Id="rId5" Type="http://schemas.openxmlformats.org/officeDocument/2006/relationships/tags" Target="../tags/tag270.xml"/><Relationship Id="rId15" Type="http://schemas.openxmlformats.org/officeDocument/2006/relationships/chart" Target="../charts/chart33.xml"/><Relationship Id="rId10" Type="http://schemas.openxmlformats.org/officeDocument/2006/relationships/tags" Target="../tags/tag275.xml"/><Relationship Id="rId4" Type="http://schemas.openxmlformats.org/officeDocument/2006/relationships/tags" Target="../tags/tag269.xml"/><Relationship Id="rId9" Type="http://schemas.openxmlformats.org/officeDocument/2006/relationships/tags" Target="../tags/tag274.xml"/><Relationship Id="rId14" Type="http://schemas.openxmlformats.org/officeDocument/2006/relationships/slideLayout" Target="../slideLayouts/slideLayout3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286.xml"/><Relationship Id="rId13" Type="http://schemas.openxmlformats.org/officeDocument/2006/relationships/tags" Target="../tags/tag291.xml"/><Relationship Id="rId3" Type="http://schemas.openxmlformats.org/officeDocument/2006/relationships/tags" Target="../tags/tag281.xml"/><Relationship Id="rId7" Type="http://schemas.openxmlformats.org/officeDocument/2006/relationships/tags" Target="../tags/tag285.xml"/><Relationship Id="rId12" Type="http://schemas.openxmlformats.org/officeDocument/2006/relationships/tags" Target="../tags/tag290.xml"/><Relationship Id="rId2" Type="http://schemas.openxmlformats.org/officeDocument/2006/relationships/tags" Target="../tags/tag280.xml"/><Relationship Id="rId16" Type="http://schemas.openxmlformats.org/officeDocument/2006/relationships/chart" Target="../charts/chart36.xml"/><Relationship Id="rId1" Type="http://schemas.openxmlformats.org/officeDocument/2006/relationships/tags" Target="../tags/tag279.xml"/><Relationship Id="rId6" Type="http://schemas.openxmlformats.org/officeDocument/2006/relationships/tags" Target="../tags/tag284.xml"/><Relationship Id="rId11" Type="http://schemas.openxmlformats.org/officeDocument/2006/relationships/tags" Target="../tags/tag289.xml"/><Relationship Id="rId5" Type="http://schemas.openxmlformats.org/officeDocument/2006/relationships/tags" Target="../tags/tag283.xml"/><Relationship Id="rId15" Type="http://schemas.openxmlformats.org/officeDocument/2006/relationships/chart" Target="../charts/chart35.xml"/><Relationship Id="rId10" Type="http://schemas.openxmlformats.org/officeDocument/2006/relationships/tags" Target="../tags/tag288.xml"/><Relationship Id="rId4" Type="http://schemas.openxmlformats.org/officeDocument/2006/relationships/tags" Target="../tags/tag282.xml"/><Relationship Id="rId9" Type="http://schemas.openxmlformats.org/officeDocument/2006/relationships/tags" Target="../tags/tag287.xml"/><Relationship Id="rId14" Type="http://schemas.openxmlformats.org/officeDocument/2006/relationships/slideLayout" Target="../slideLayouts/slideLayout3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299.xml"/><Relationship Id="rId13" Type="http://schemas.openxmlformats.org/officeDocument/2006/relationships/tags" Target="../tags/tag304.xml"/><Relationship Id="rId3" Type="http://schemas.openxmlformats.org/officeDocument/2006/relationships/tags" Target="../tags/tag294.xml"/><Relationship Id="rId7" Type="http://schemas.openxmlformats.org/officeDocument/2006/relationships/tags" Target="../tags/tag298.xml"/><Relationship Id="rId12" Type="http://schemas.openxmlformats.org/officeDocument/2006/relationships/tags" Target="../tags/tag303.xml"/><Relationship Id="rId2" Type="http://schemas.openxmlformats.org/officeDocument/2006/relationships/tags" Target="../tags/tag293.xml"/><Relationship Id="rId16" Type="http://schemas.openxmlformats.org/officeDocument/2006/relationships/chart" Target="../charts/chart38.xml"/><Relationship Id="rId1" Type="http://schemas.openxmlformats.org/officeDocument/2006/relationships/tags" Target="../tags/tag292.xml"/><Relationship Id="rId6" Type="http://schemas.openxmlformats.org/officeDocument/2006/relationships/tags" Target="../tags/tag297.xml"/><Relationship Id="rId11" Type="http://schemas.openxmlformats.org/officeDocument/2006/relationships/tags" Target="../tags/tag302.xml"/><Relationship Id="rId5" Type="http://schemas.openxmlformats.org/officeDocument/2006/relationships/tags" Target="../tags/tag296.xml"/><Relationship Id="rId15" Type="http://schemas.openxmlformats.org/officeDocument/2006/relationships/chart" Target="../charts/chart37.xml"/><Relationship Id="rId10" Type="http://schemas.openxmlformats.org/officeDocument/2006/relationships/tags" Target="../tags/tag301.xml"/><Relationship Id="rId4" Type="http://schemas.openxmlformats.org/officeDocument/2006/relationships/tags" Target="../tags/tag295.xml"/><Relationship Id="rId9" Type="http://schemas.openxmlformats.org/officeDocument/2006/relationships/tags" Target="../tags/tag300.xml"/><Relationship Id="rId14" Type="http://schemas.openxmlformats.org/officeDocument/2006/relationships/slideLayout" Target="../slideLayouts/slideLayout3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312.xml"/><Relationship Id="rId13" Type="http://schemas.openxmlformats.org/officeDocument/2006/relationships/tags" Target="../tags/tag317.xml"/><Relationship Id="rId3" Type="http://schemas.openxmlformats.org/officeDocument/2006/relationships/tags" Target="../tags/tag307.xml"/><Relationship Id="rId7" Type="http://schemas.openxmlformats.org/officeDocument/2006/relationships/tags" Target="../tags/tag311.xml"/><Relationship Id="rId12" Type="http://schemas.openxmlformats.org/officeDocument/2006/relationships/tags" Target="../tags/tag316.xml"/><Relationship Id="rId2" Type="http://schemas.openxmlformats.org/officeDocument/2006/relationships/tags" Target="../tags/tag306.xml"/><Relationship Id="rId16" Type="http://schemas.openxmlformats.org/officeDocument/2006/relationships/chart" Target="../charts/chart40.xml"/><Relationship Id="rId1" Type="http://schemas.openxmlformats.org/officeDocument/2006/relationships/tags" Target="../tags/tag305.xml"/><Relationship Id="rId6" Type="http://schemas.openxmlformats.org/officeDocument/2006/relationships/tags" Target="../tags/tag310.xml"/><Relationship Id="rId11" Type="http://schemas.openxmlformats.org/officeDocument/2006/relationships/tags" Target="../tags/tag315.xml"/><Relationship Id="rId5" Type="http://schemas.openxmlformats.org/officeDocument/2006/relationships/tags" Target="../tags/tag309.xml"/><Relationship Id="rId15" Type="http://schemas.openxmlformats.org/officeDocument/2006/relationships/chart" Target="../charts/chart39.xml"/><Relationship Id="rId10" Type="http://schemas.openxmlformats.org/officeDocument/2006/relationships/tags" Target="../tags/tag314.xml"/><Relationship Id="rId4" Type="http://schemas.openxmlformats.org/officeDocument/2006/relationships/tags" Target="../tags/tag308.xml"/><Relationship Id="rId9" Type="http://schemas.openxmlformats.org/officeDocument/2006/relationships/tags" Target="../tags/tag313.xml"/><Relationship Id="rId14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chart" Target="../charts/char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chart" Target="../charts/chart5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10" Type="http://schemas.openxmlformats.org/officeDocument/2006/relationships/chart" Target="../charts/chart6.xml"/><Relationship Id="rId4" Type="http://schemas.openxmlformats.org/officeDocument/2006/relationships/tags" Target="../tags/tag34.xml"/><Relationship Id="rId9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43346" y="3863438"/>
            <a:ext cx="11905307" cy="1613997"/>
          </a:xfrm>
        </p:spPr>
        <p:txBody>
          <a:bodyPr>
            <a:normAutofit/>
          </a:bodyPr>
          <a:lstStyle/>
          <a:p>
            <a:r>
              <a:rPr lang="cs-CZ" sz="4800" b="1" dirty="0"/>
              <a:t>Stav epidemie k </a:t>
            </a:r>
            <a:r>
              <a:rPr lang="cs-CZ" sz="4800" b="1" dirty="0" smtClean="0"/>
              <a:t>23.6</a:t>
            </a:r>
            <a:r>
              <a:rPr lang="cs-CZ" sz="4800" b="1" dirty="0" smtClean="0"/>
              <a:t>. </a:t>
            </a:r>
            <a:r>
              <a:rPr lang="cs-CZ" sz="4800" b="1" dirty="0" smtClean="0"/>
              <a:t>2021</a:t>
            </a:r>
            <a:endParaRPr lang="cs-CZ" sz="4800" b="1" dirty="0"/>
          </a:p>
          <a:p>
            <a:r>
              <a:rPr lang="cs-CZ" sz="4800" b="1" dirty="0" smtClean="0"/>
              <a:t>– přehled </a:t>
            </a:r>
            <a:r>
              <a:rPr lang="cs-CZ" sz="4800" b="1" dirty="0"/>
              <a:t>aktuálních </a:t>
            </a:r>
            <a:r>
              <a:rPr lang="cs-CZ" sz="4800" b="1" dirty="0" smtClean="0"/>
              <a:t>dat a </a:t>
            </a:r>
            <a:r>
              <a:rPr lang="cs-CZ" sz="4800" b="1" dirty="0" smtClean="0"/>
              <a:t>trendů</a:t>
            </a:r>
            <a:r>
              <a:rPr lang="cs-CZ" sz="4400" b="1" dirty="0"/>
              <a:t> – </a:t>
            </a:r>
            <a:endParaRPr lang="cs-CZ" sz="4600" i="1" dirty="0"/>
          </a:p>
        </p:txBody>
      </p:sp>
    </p:spTree>
    <p:extLst>
      <p:ext uri="{BB962C8B-B14F-4D97-AF65-F5344CB8AC3E}">
        <p14:creationId xmlns:p14="http://schemas.microsoft.com/office/powerpoint/2010/main" val="110846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FC0918-448C-4034-B0A1-65B8C6FA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0" y="2"/>
            <a:ext cx="6590560" cy="576000"/>
          </a:xfrm>
        </p:spPr>
        <p:txBody>
          <a:bodyPr/>
          <a:lstStyle/>
          <a:p>
            <a:r>
              <a:rPr lang="cs-CZ" dirty="0"/>
              <a:t>Stav očkování obyvatel v ČR k 22. 6. 2021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43DEB4E0-C2B7-4E1B-8422-D7FAF9E7D74B}"/>
              </a:ext>
            </a:extLst>
          </p:cNvPr>
          <p:cNvSpPr/>
          <p:nvPr/>
        </p:nvSpPr>
        <p:spPr>
          <a:xfrm>
            <a:off x="3190753" y="6554824"/>
            <a:ext cx="5976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 dat: Centrální rezervační systém; ISIN / COVID-19 - Informační systém infekční nemoci</a:t>
            </a:r>
          </a:p>
        </p:txBody>
      </p:sp>
      <p:graphicFrame>
        <p:nvGraphicFramePr>
          <p:cNvPr id="8" name="Graf 7">
            <a:extLst>
              <a:ext uri="{FF2B5EF4-FFF2-40B4-BE49-F238E27FC236}">
                <a16:creationId xmlns:a16="http://schemas.microsoft.com/office/drawing/2014/main" id="{8EE952BB-7354-4D89-8CC6-6BC3309A3CEC}"/>
              </a:ext>
            </a:extLst>
          </p:cNvPr>
          <p:cNvGraphicFramePr/>
          <p:nvPr>
            <p:extLst/>
          </p:nvPr>
        </p:nvGraphicFramePr>
        <p:xfrm>
          <a:off x="133350" y="701213"/>
          <a:ext cx="11837679" cy="583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bdélník 8">
            <a:extLst>
              <a:ext uri="{FF2B5EF4-FFF2-40B4-BE49-F238E27FC236}">
                <a16:creationId xmlns:a16="http://schemas.microsoft.com/office/drawing/2014/main" id="{A16925BD-8B42-4997-8EF2-01B33424556B}"/>
              </a:ext>
            </a:extLst>
          </p:cNvPr>
          <p:cNvSpPr/>
          <p:nvPr/>
        </p:nvSpPr>
        <p:spPr>
          <a:xfrm>
            <a:off x="1928241" y="693969"/>
            <a:ext cx="865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Osoby na 100 obyvatel (% populace)</a:t>
            </a:r>
          </a:p>
        </p:txBody>
      </p:sp>
      <p:graphicFrame>
        <p:nvGraphicFramePr>
          <p:cNvPr id="12" name="Tabulka 11">
            <a:extLst>
              <a:ext uri="{FF2B5EF4-FFF2-40B4-BE49-F238E27FC236}">
                <a16:creationId xmlns:a16="http://schemas.microsoft.com/office/drawing/2014/main" id="{ACF933FC-AC8B-4DCF-85AE-AB663C334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896970" y="1873690"/>
          <a:ext cx="975360" cy="4392000"/>
        </p:xfrm>
        <a:graphic>
          <a:graphicData uri="http://schemas.openxmlformats.org/drawingml/2006/table">
            <a:tbl>
              <a:tblPr/>
              <a:tblGrid>
                <a:gridCol w="975360">
                  <a:extLst>
                    <a:ext uri="{9D8B030D-6E8A-4147-A177-3AD203B41FA5}">
                      <a16:colId xmlns:a16="http://schemas.microsoft.com/office/drawing/2014/main" val="2643709246"/>
                    </a:ext>
                  </a:extLst>
                </a:gridCol>
              </a:tblGrid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10 701 777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68862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8 683 168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41383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8 878 184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30508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447 526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186940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1 038 378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547789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672 418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06972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625 465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968834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669 733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0546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691 083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168544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882 586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1601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893 321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878997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753 310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901668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718 931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830054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1 485 433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077139"/>
                  </a:ext>
                </a:extLst>
              </a:tr>
              <a:tr h="29280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1 823 593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96052"/>
                  </a:ext>
                </a:extLst>
              </a:tr>
            </a:tbl>
          </a:graphicData>
        </a:graphic>
      </p:graphicFrame>
      <p:sp>
        <p:nvSpPr>
          <p:cNvPr id="10" name="Obdélník 9">
            <a:extLst>
              <a:ext uri="{FF2B5EF4-FFF2-40B4-BE49-F238E27FC236}">
                <a16:creationId xmlns:a16="http://schemas.microsoft.com/office/drawing/2014/main" id="{95E84E81-91E5-46C2-9381-CDCE4FF5644A}"/>
              </a:ext>
            </a:extLst>
          </p:cNvPr>
          <p:cNvSpPr/>
          <p:nvPr/>
        </p:nvSpPr>
        <p:spPr>
          <a:xfrm>
            <a:off x="10898203" y="1428327"/>
            <a:ext cx="102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Obyvatelstvo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 1. 1. 2021</a:t>
            </a:r>
            <a:endParaRPr kumimoji="0" lang="cs-CZ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F091EAC1-A8DA-420C-8D5B-8905D005F1B6}"/>
              </a:ext>
            </a:extLst>
          </p:cNvPr>
          <p:cNvSpPr/>
          <p:nvPr/>
        </p:nvSpPr>
        <p:spPr>
          <a:xfrm>
            <a:off x="4429003" y="1077652"/>
            <a:ext cx="2391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74FD9147-E57A-4764-BE0D-03259447DD56}"/>
              </a:ext>
            </a:extLst>
          </p:cNvPr>
          <p:cNvSpPr/>
          <p:nvPr/>
        </p:nvSpPr>
        <p:spPr>
          <a:xfrm>
            <a:off x="1390528" y="6296031"/>
            <a:ext cx="93121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 osoby, které nebyly očkovány a ani nejsou přihlášeny k očkování a kdykoliv v minulosti prodělali onemocnění COVID-19 podle dat ISIN</a:t>
            </a:r>
          </a:p>
        </p:txBody>
      </p:sp>
    </p:spTree>
    <p:extLst>
      <p:ext uri="{BB962C8B-B14F-4D97-AF65-F5344CB8AC3E}">
        <p14:creationId xmlns:p14="http://schemas.microsoft.com/office/powerpoint/2010/main" val="89337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A850C8A-CC4F-462B-B79D-6CCF7442F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Zájem o očkování, stav k 22. 6. 2021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E1A621DB-23FF-4F32-9A6D-9A629C3C0C0E}"/>
              </a:ext>
            </a:extLst>
          </p:cNvPr>
          <p:cNvSpPr txBox="1"/>
          <p:nvPr/>
        </p:nvSpPr>
        <p:spPr>
          <a:xfrm>
            <a:off x="174171" y="694787"/>
            <a:ext cx="11537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ČR má dostatečnou rychlost očkování a dostatek látek, aby v červenci dosáhla EU cíle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(70 % alespoň první dávkou v dospělé populaci)</a:t>
            </a:r>
          </a:p>
        </p:txBody>
      </p:sp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394D7A9E-99FA-4768-92F9-5B89BCF6149F}"/>
              </a:ext>
            </a:extLst>
          </p:cNvPr>
          <p:cNvGraphicFramePr/>
          <p:nvPr>
            <p:extLst/>
          </p:nvPr>
        </p:nvGraphicFramePr>
        <p:xfrm>
          <a:off x="999134" y="1459903"/>
          <a:ext cx="8900934" cy="5238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8E059801-51AB-4C86-84F6-0A56BB1A9702}"/>
              </a:ext>
            </a:extLst>
          </p:cNvPr>
          <p:cNvCxnSpPr/>
          <p:nvPr/>
        </p:nvCxnSpPr>
        <p:spPr>
          <a:xfrm>
            <a:off x="1529428" y="3026992"/>
            <a:ext cx="80640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643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15CDDE7A-BADB-4840-BA6E-005BC887E9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86886" y="1429544"/>
          <a:ext cx="9114426" cy="4974304"/>
        </p:xfrm>
        <a:graphic>
          <a:graphicData uri="http://schemas.openxmlformats.org/drawingml/2006/table">
            <a:tbl>
              <a:tblPr/>
              <a:tblGrid>
                <a:gridCol w="1519071">
                  <a:extLst>
                    <a:ext uri="{9D8B030D-6E8A-4147-A177-3AD203B41FA5}">
                      <a16:colId xmlns:a16="http://schemas.microsoft.com/office/drawing/2014/main" val="299622623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2691736638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954349671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1920017150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466230393"/>
                    </a:ext>
                  </a:extLst>
                </a:gridCol>
                <a:gridCol w="1519071">
                  <a:extLst>
                    <a:ext uri="{9D8B030D-6E8A-4147-A177-3AD203B41FA5}">
                      <a16:colId xmlns:a16="http://schemas.microsoft.com/office/drawing/2014/main" val="1896007412"/>
                    </a:ext>
                  </a:extLst>
                </a:gridCol>
              </a:tblGrid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D5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04349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D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80226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4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348526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701024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067052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D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405538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64127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D5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7984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237920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9824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B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9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0061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8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59581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906309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1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826245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792163"/>
                  </a:ext>
                </a:extLst>
              </a:tr>
              <a:tr h="310894">
                <a:tc>
                  <a:txBody>
                    <a:bodyPr/>
                    <a:lstStyle/>
                    <a:p>
                      <a:pPr algn="ctr" fontAlgn="ctr"/>
                      <a:endParaRPr lang="cs-CZ" sz="14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A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F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400" b="1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85587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702ECB-2E9A-4E7A-904D-5B5431DFD0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0686" y="759551"/>
          <a:ext cx="11215540" cy="5644303"/>
        </p:xfrm>
        <a:graphic>
          <a:graphicData uri="http://schemas.openxmlformats.org/drawingml/2006/table">
            <a:tbl>
              <a:tblPr firstRow="1" lastRow="1" bandRow="1">
                <a:tableStyleId>{74C1A8A3-306A-4EB7-A6B1-4F7E0EB9C5D6}</a:tableStyleId>
              </a:tblPr>
              <a:tblGrid>
                <a:gridCol w="2093170">
                  <a:extLst>
                    <a:ext uri="{9D8B030D-6E8A-4147-A177-3AD203B41FA5}">
                      <a16:colId xmlns:a16="http://schemas.microsoft.com/office/drawing/2014/main" val="2523158226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593569998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710676150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12878687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3315404817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445358752"/>
                    </a:ext>
                  </a:extLst>
                </a:gridCol>
                <a:gridCol w="1520395">
                  <a:extLst>
                    <a:ext uri="{9D8B030D-6E8A-4147-A177-3AD203B41FA5}">
                      <a16:colId xmlns:a16="http://schemas.microsoft.com/office/drawing/2014/main" val="1925707670"/>
                    </a:ext>
                  </a:extLst>
                </a:gridCol>
              </a:tblGrid>
              <a:tr h="315100">
                <a:tc rowSpan="2">
                  <a:txBody>
                    <a:bodyPr/>
                    <a:lstStyle/>
                    <a:p>
                      <a:pPr algn="l" fontAlgn="b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Kraj podle </a:t>
                      </a:r>
                    </a:p>
                    <a:p>
                      <a:pPr algn="l" fontAlgn="b"/>
                      <a:r>
                        <a:rPr lang="cs-CZ" sz="1400" b="1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místa bydliště</a:t>
                      </a: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 v populaci k 1.1.2021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Očkovaní 18+ celkem (osoby)*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Dokončené očkování*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cs-CZ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62634"/>
                  </a:ext>
                </a:extLst>
              </a:tr>
              <a:tr h="365619">
                <a:tc vMerge="1">
                  <a:txBody>
                    <a:bodyPr/>
                    <a:lstStyle/>
                    <a:p>
                      <a:pPr algn="r" fontAlgn="b"/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18+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osoby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očkovaných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populace 18+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599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Hlavní město Praha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1 091 236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612 492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316 955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03502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Středočeský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1 107 080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630 693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345 914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947671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Jihočeský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522 732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302 985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173 045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33378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>
                          <a:effectLst/>
                        </a:rPr>
                        <a:t>Plzeňský kraj</a:t>
                      </a:r>
                      <a:endParaRPr lang="cs-CZ" sz="14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482 648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259 979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86940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Karlovarský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240 533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129 235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74 678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044073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Ústecký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660 755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360 844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209 726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942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Liberecký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357 065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194 113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103 810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0953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Královéhradecký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448 914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251 955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150 004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525594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Pardubický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424 412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223 988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129 451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366277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Kraj Vysočina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414 458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242 855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58,6 %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133 492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5710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Jihomoravský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969 917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537 043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301 686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621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Olomoucký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513 378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265 269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51,7 %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153 584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44269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Zlínský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475 182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256 058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141 668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29,8 %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090642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1" u="none" strike="noStrike" dirty="0">
                          <a:effectLst/>
                        </a:rPr>
                        <a:t>Moravskoslezský kraj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974 858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507 722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52,1 %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296 043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58,3 %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30,4 %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9926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neuvedeno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45 699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12 429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27,2 %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310195"/>
                  </a:ext>
                </a:extLst>
              </a:tr>
              <a:tr h="310224"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b="1" u="none" strike="noStrike" dirty="0">
                          <a:effectLst/>
                        </a:rPr>
                        <a:t>ČR</a:t>
                      </a:r>
                      <a:endParaRPr lang="cs-CZ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000" marR="36000" marT="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8 683 168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4 820 930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55,5 %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2 693 720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55,9 %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31,0 %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76480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85" y="0"/>
            <a:ext cx="7434501" cy="576000"/>
          </a:xfrm>
        </p:spPr>
        <p:txBody>
          <a:bodyPr/>
          <a:lstStyle/>
          <a:p>
            <a:r>
              <a:rPr lang="cs-CZ" dirty="0"/>
              <a:t>Očkovaní 18 a více let – přehled podle regionů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9FBD4C-1B9C-45E2-BB7E-2957828245D9}"/>
              </a:ext>
            </a:extLst>
          </p:cNvPr>
          <p:cNvSpPr txBox="1"/>
          <p:nvPr/>
        </p:nvSpPr>
        <p:spPr>
          <a:xfrm>
            <a:off x="6638924" y="-10966"/>
            <a:ext cx="1533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22. 6. 2021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490686" y="6433516"/>
            <a:ext cx="1091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Celkem bylo u osob ve věku 18+ aplikováno </a:t>
            </a:r>
            <a:r>
              <a:rPr kumimoji="0" lang="pl-PL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7 431 156 dávek, z toho 2 693 720 </a:t>
            </a: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jsou dávky druhé/konečné. 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37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/>
              <a:t>Vývoj v regionech </a:t>
            </a:r>
          </a:p>
        </p:txBody>
      </p:sp>
    </p:spTree>
    <p:extLst>
      <p:ext uri="{BB962C8B-B14F-4D97-AF65-F5344CB8AC3E}">
        <p14:creationId xmlns:p14="http://schemas.microsoft.com/office/powerpoint/2010/main" val="2951994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192555" y="2154916"/>
            <a:ext cx="1168869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2600" b="1" dirty="0" smtClean="0">
                <a:solidFill>
                  <a:srgbClr val="C00000"/>
                </a:solidFill>
                <a:latin typeface="Calibri" panose="020F0502020204030204"/>
              </a:rPr>
              <a:t>Dlouhodobě virová z</a:t>
            </a:r>
            <a:r>
              <a:rPr kumimoji="0" lang="cs-CZ" sz="2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átěž</a:t>
            </a:r>
            <a:r>
              <a:rPr kumimoji="0" lang="cs-CZ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 klesá ve všech regionech,</a:t>
            </a:r>
            <a:r>
              <a:rPr kumimoji="0" lang="cs-CZ" sz="26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 v nízkých počtech záchytů nákazy se řada regionů již nyní dostává k jednotkám případů denně. V takové situaci nelze další prudký pokles již očekávat, naopak počty potvrzených případů začnou s vysokou pravděpodobností v nízkých hodnotách oscilovat. </a:t>
            </a:r>
            <a:r>
              <a:rPr lang="cs-CZ" sz="2600" b="1" dirty="0">
                <a:solidFill>
                  <a:srgbClr val="C00000"/>
                </a:solidFill>
              </a:rPr>
              <a:t>Na regionální </a:t>
            </a:r>
          </a:p>
          <a:p>
            <a:pPr lvl="0" algn="ctr">
              <a:defRPr/>
            </a:pPr>
            <a:r>
              <a:rPr lang="cs-CZ" sz="2600" b="1" dirty="0" smtClean="0">
                <a:solidFill>
                  <a:srgbClr val="C00000"/>
                </a:solidFill>
              </a:rPr>
              <a:t>a </a:t>
            </a:r>
            <a:r>
              <a:rPr lang="cs-CZ" sz="2600" b="1" dirty="0">
                <a:solidFill>
                  <a:srgbClr val="C00000"/>
                </a:solidFill>
              </a:rPr>
              <a:t>zejména </a:t>
            </a:r>
            <a:r>
              <a:rPr lang="cs-CZ" sz="2600" b="1" dirty="0" err="1">
                <a:solidFill>
                  <a:srgbClr val="C00000"/>
                </a:solidFill>
              </a:rPr>
              <a:t>subregionální</a:t>
            </a:r>
            <a:r>
              <a:rPr lang="cs-CZ" sz="2600" b="1" dirty="0">
                <a:solidFill>
                  <a:srgbClr val="C00000"/>
                </a:solidFill>
              </a:rPr>
              <a:t> úrovni tak může dočasně i narůstat reprodukční číslo. </a:t>
            </a:r>
            <a:endParaRPr kumimoji="0" lang="cs-CZ" sz="2600" b="1" i="0" u="none" strike="noStrike" kern="1200" cap="none" spc="0" normalizeH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600" b="1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6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Spíše </a:t>
            </a:r>
            <a:r>
              <a:rPr kumimoji="0" lang="cs-CZ" sz="26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než populační ukazatele dynamiky šíření epidemie nabývá na významu </a:t>
            </a:r>
            <a:r>
              <a:rPr kumimoji="0" lang="cs-CZ" sz="2600" b="1" i="0" u="sng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sledování potenciálně rizikových nákaz</a:t>
            </a:r>
            <a:r>
              <a:rPr kumimoji="0" lang="cs-CZ" sz="26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 (nákaza po vakcinaci, riziko importu mutací, reinfekce, apod</a:t>
            </a:r>
            <a:r>
              <a:rPr kumimoji="0" lang="cs-CZ" sz="26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.) a </a:t>
            </a:r>
            <a:r>
              <a:rPr kumimoji="0" lang="cs-CZ" sz="2600" b="1" i="0" u="sng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včasná identifikace potenciálně rizikových událostí a ohnisek</a:t>
            </a:r>
            <a:r>
              <a:rPr kumimoji="0" lang="cs-CZ" sz="26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.</a:t>
            </a:r>
            <a:endParaRPr kumimoji="0" lang="cs-CZ" sz="2600" b="1" i="0" u="none" strike="noStrike" kern="1200" cap="none" spc="0" normalizeH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261051" y="1679510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5132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Klesající počty denně nově potvrzených případů snižují rozdíly mezi jednotlivými regiony.</a:t>
            </a:r>
            <a:r>
              <a:rPr kumimoji="0" lang="cs-CZ" sz="40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</a:t>
            </a:r>
            <a:r>
              <a:rPr lang="cs-CZ" sz="4000" b="1" dirty="0" err="1" smtClean="0">
                <a:solidFill>
                  <a:prstClr val="black"/>
                </a:solidFill>
                <a:latin typeface="Calibri" panose="020F0502020204030204"/>
              </a:rPr>
              <a:t>očty</a:t>
            </a:r>
            <a:r>
              <a:rPr lang="cs-CZ" sz="4000" b="1" dirty="0" smtClean="0">
                <a:solidFill>
                  <a:prstClr val="black"/>
                </a:solidFill>
                <a:latin typeface="Calibri" panose="020F0502020204030204"/>
              </a:rPr>
              <a:t> nových případů </a:t>
            </a:r>
            <a:r>
              <a:rPr lang="cs-CZ" sz="4000" b="1" dirty="0" smtClean="0">
                <a:solidFill>
                  <a:prstClr val="black"/>
                </a:solidFill>
                <a:latin typeface="Calibri" panose="020F0502020204030204"/>
              </a:rPr>
              <a:t>vysoce pravděpodobně klesnou </a:t>
            </a:r>
            <a:r>
              <a:rPr lang="cs-CZ" sz="4000" b="1" dirty="0" smtClean="0">
                <a:solidFill>
                  <a:prstClr val="black"/>
                </a:solidFill>
                <a:latin typeface="Calibri" panose="020F0502020204030204"/>
              </a:rPr>
              <a:t>v celé ČR k desítkám denně.</a:t>
            </a:r>
            <a:endParaRPr kumimoji="0" lang="cs-CZ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261048" y="5979657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066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</a:t>
            </a:r>
            <a:r>
              <a:rPr lang="en-US" u="sng" dirty="0"/>
              <a:t>v </a:t>
            </a:r>
            <a:r>
              <a:rPr lang="en-US" u="sng" dirty="0" err="1"/>
              <a:t>okresech</a:t>
            </a:r>
            <a:endParaRPr lang="cs-CZ" u="sng" dirty="0">
              <a:latin typeface="+mj-lt"/>
            </a:endParaRP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07FF853E-BE47-49BE-A1DE-A1BD17A8BE6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5877" y="733189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5.6.2021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468730" y="3242678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7468730" y="3551404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7468730" y="3860130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7468730" y="4168856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7468730" y="4477582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708486" y="3148012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708486" y="345930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708486" y="377059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708486" y="408188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708486" y="439317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7468730" y="4786307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7468730" y="5095031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708486" y="470446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708486" y="5015754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D61F06-E564-4806-8691-3AC255200BE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468730" y="2968012"/>
            <a:ext cx="180000" cy="180000"/>
          </a:xfrm>
          <a:prstGeom prst="rect">
            <a:avLst/>
          </a:prstGeom>
          <a:solidFill>
            <a:srgbClr val="4CB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6B9F7-F8F7-4F40-BFDF-925ACE69CA58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708486" y="2904124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25 -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1B206D-13F2-46AF-A707-682B8D88A63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468730" y="2677670"/>
            <a:ext cx="180000" cy="180000"/>
          </a:xfrm>
          <a:prstGeom prst="rect">
            <a:avLst/>
          </a:prstGeom>
          <a:solidFill>
            <a:srgbClr val="AEDF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19C18A-0242-40A3-8DFB-2F38AED8C204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7708486" y="2613782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12.5 -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D586CC7F-5941-4F05-9FC8-AD3DC629C448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4521854" y="732484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12.6.2021</a:t>
            </a:r>
          </a:p>
        </p:txBody>
      </p:sp>
      <p:sp>
        <p:nvSpPr>
          <p:cNvPr id="26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6"/>
            </p:custDataLst>
          </p:nvPr>
        </p:nvSpPr>
        <p:spPr>
          <a:xfrm>
            <a:off x="9092617" y="2039723"/>
            <a:ext cx="2984593" cy="3985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významném poklesu virové zátěže dochází i v regionech, kde v posledních týdnech přetrvávaly vyšší počty nových případů – tedy v JČK, LBK a ZLK. Na úrovni celých krajů není pozorován žádný rizikový vývoj, potenciálně rizikové trendy jsou registrovány pouze na úrovni okresů nebo spíše ORP. Žádný z okresů dlouhodobě v hodnotách epidemických indikátorů neroste, rizikové výkyvy jsou dočasné.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2C0F43-AA2D-4190-92A2-DA88FB03C4B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7468730" y="2391824"/>
            <a:ext cx="180000" cy="180000"/>
          </a:xfrm>
          <a:prstGeom prst="rect">
            <a:avLst/>
          </a:prstGeom>
          <a:solidFill>
            <a:srgbClr val="E5F4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2A3E-D55C-4A77-863C-B5BD05190F52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7708486" y="2327936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12.5</a:t>
            </a:r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3359C0C9-DFE6-4E32-86B9-85B7E3728AF4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984" y="1126030"/>
            <a:ext cx="3271125" cy="2158191"/>
          </a:xfrm>
          <a:prstGeom prst="rect">
            <a:avLst/>
          </a:prstGeom>
        </p:spPr>
      </p:pic>
      <p:pic>
        <p:nvPicPr>
          <p:cNvPr id="23" name="Picture 22" descr="Map&#10;&#10;Description automatically generated">
            <a:extLst>
              <a:ext uri="{FF2B5EF4-FFF2-40B4-BE49-F238E27FC236}">
                <a16:creationId xmlns:a16="http://schemas.microsoft.com/office/drawing/2014/main" id="{78112DCA-C20A-48A0-A26D-8F3C013E920B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8" y="1120405"/>
            <a:ext cx="3271125" cy="2158191"/>
          </a:xfrm>
          <a:prstGeom prst="rect">
            <a:avLst/>
          </a:prstGeom>
        </p:spPr>
      </p:pic>
      <p:sp>
        <p:nvSpPr>
          <p:cNvPr id="36" name="TextBox 29">
            <a:extLst>
              <a:ext uri="{FF2B5EF4-FFF2-40B4-BE49-F238E27FC236}">
                <a16:creationId xmlns:a16="http://schemas.microsoft.com/office/drawing/2014/main" id="{33132382-349C-49A4-9E7B-D7DCD145EB36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736438" y="3882800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19.6.2021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D6AECB2-42F5-4A50-927C-1C0806FF567F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61" y="4274537"/>
            <a:ext cx="3273867" cy="2160000"/>
          </a:xfrm>
          <a:prstGeom prst="rect">
            <a:avLst/>
          </a:prstGeom>
        </p:spPr>
      </p:pic>
      <p:sp>
        <p:nvSpPr>
          <p:cNvPr id="34" name="TextBox 29">
            <a:extLst>
              <a:ext uri="{FF2B5EF4-FFF2-40B4-BE49-F238E27FC236}">
                <a16:creationId xmlns:a16="http://schemas.microsoft.com/office/drawing/2014/main" id="{7AE8396C-738C-4C20-BBC4-5C8366AC9734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4037142" y="3832442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21.6.2021</a:t>
            </a:r>
          </a:p>
        </p:txBody>
      </p:sp>
      <p:pic>
        <p:nvPicPr>
          <p:cNvPr id="21" name="Picture 20" descr="Map&#10;&#10;Description automatically generated">
            <a:extLst>
              <a:ext uri="{FF2B5EF4-FFF2-40B4-BE49-F238E27FC236}">
                <a16:creationId xmlns:a16="http://schemas.microsoft.com/office/drawing/2014/main" id="{B5112FC5-5B8A-4D73-887A-9E931D22C2B4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388" y="4318052"/>
            <a:ext cx="327386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05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9211" y="0"/>
            <a:ext cx="10125069" cy="576000"/>
          </a:xfrm>
        </p:spPr>
        <p:txBody>
          <a:bodyPr/>
          <a:lstStyle/>
          <a:p>
            <a:r>
              <a:rPr lang="cs-CZ" dirty="0"/>
              <a:t>7 denní počet nových případů (na 100 000 obyv.)</a:t>
            </a:r>
            <a:r>
              <a:rPr lang="en-US" dirty="0"/>
              <a:t> </a:t>
            </a:r>
            <a:r>
              <a:rPr lang="en-US" u="sng" dirty="0"/>
              <a:t>v </a:t>
            </a:r>
            <a:r>
              <a:rPr lang="cs-CZ" u="sng" dirty="0" smtClean="0"/>
              <a:t>ORP</a:t>
            </a:r>
            <a:endParaRPr lang="cs-CZ" u="sng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080D6-FC53-427A-9C73-FAC7AD1D2FC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468730" y="3242678"/>
            <a:ext cx="180000" cy="180000"/>
          </a:xfrm>
          <a:prstGeom prst="rect">
            <a:avLst/>
          </a:prstGeom>
          <a:solidFill>
            <a:srgbClr val="2B83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25A4-86A9-42E1-B474-EC1CB00F06FB}"/>
              </a:ext>
            </a:extLst>
          </p:cNvPr>
          <p:cNvSpPr/>
          <p:nvPr/>
        </p:nvSpPr>
        <p:spPr>
          <a:xfrm>
            <a:off x="7468730" y="3551404"/>
            <a:ext cx="180000" cy="180000"/>
          </a:xfrm>
          <a:prstGeom prst="rect">
            <a:avLst/>
          </a:prstGeom>
          <a:solidFill>
            <a:srgbClr val="80BF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920F6-822D-4D8E-9016-3491B8DD67F4}"/>
              </a:ext>
            </a:extLst>
          </p:cNvPr>
          <p:cNvSpPr/>
          <p:nvPr/>
        </p:nvSpPr>
        <p:spPr>
          <a:xfrm>
            <a:off x="7468730" y="3860130"/>
            <a:ext cx="180000" cy="180000"/>
          </a:xfrm>
          <a:prstGeom prst="rect">
            <a:avLst/>
          </a:prstGeom>
          <a:solidFill>
            <a:srgbClr val="C7E8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96B81-667A-401C-967B-28C2A48E23CC}"/>
              </a:ext>
            </a:extLst>
          </p:cNvPr>
          <p:cNvSpPr/>
          <p:nvPr/>
        </p:nvSpPr>
        <p:spPr>
          <a:xfrm>
            <a:off x="7468730" y="4168856"/>
            <a:ext cx="180000" cy="180000"/>
          </a:xfrm>
          <a:prstGeom prst="rect">
            <a:avLst/>
          </a:prstGeom>
          <a:solidFill>
            <a:srgbClr val="E2E2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DB380-5F7C-460F-BFDA-86D337A8CFE1}"/>
              </a:ext>
            </a:extLst>
          </p:cNvPr>
          <p:cNvSpPr/>
          <p:nvPr/>
        </p:nvSpPr>
        <p:spPr>
          <a:xfrm>
            <a:off x="7468730" y="4477582"/>
            <a:ext cx="180000" cy="180000"/>
          </a:xfrm>
          <a:prstGeom prst="rect">
            <a:avLst/>
          </a:prstGeom>
          <a:solidFill>
            <a:srgbClr val="FEAB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FD43E-EE03-4737-A366-C1F7D775579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708486" y="3148012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–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54345-6D6F-4D0F-813B-A10AFB3293A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708486" y="345930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100 – 200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ECFEB-BD0B-4FAF-9B8B-C8A903E5C1D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708486" y="377059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200 – 300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133F7-D8D6-4D0C-B56B-CAC8C40EE25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708486" y="408188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 – 400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DDF93-0D60-4DCB-A93B-533691C52B6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708486" y="439317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400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8D847-A97F-4AAA-A08B-55218BF2B7F5}"/>
              </a:ext>
            </a:extLst>
          </p:cNvPr>
          <p:cNvSpPr/>
          <p:nvPr/>
        </p:nvSpPr>
        <p:spPr>
          <a:xfrm>
            <a:off x="7468730" y="4786307"/>
            <a:ext cx="180000" cy="180000"/>
          </a:xfrm>
          <a:prstGeom prst="rect">
            <a:avLst/>
          </a:prstGeom>
          <a:solidFill>
            <a:srgbClr val="F12E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DD93D-9CA2-41FC-953B-E1DA3769E12D}"/>
              </a:ext>
            </a:extLst>
          </p:cNvPr>
          <p:cNvSpPr/>
          <p:nvPr/>
        </p:nvSpPr>
        <p:spPr>
          <a:xfrm>
            <a:off x="7468730" y="5095031"/>
            <a:ext cx="180000" cy="180000"/>
          </a:xfrm>
          <a:prstGeom prst="rect">
            <a:avLst/>
          </a:prstGeom>
          <a:solidFill>
            <a:srgbClr val="AA13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7D8BB-886C-4DD8-BE83-D1D89236D7C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708486" y="4704462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–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588280-9570-4C47-854B-55E5855520E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708486" y="5015754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600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D61F06-E564-4806-8691-3AC255200BE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468730" y="2968012"/>
            <a:ext cx="180000" cy="180000"/>
          </a:xfrm>
          <a:prstGeom prst="rect">
            <a:avLst/>
          </a:prstGeom>
          <a:solidFill>
            <a:srgbClr val="4CB9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86B9F7-F8F7-4F40-BFDF-925ACE69CA58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708486" y="2904124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25 - 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1B206D-13F2-46AF-A707-682B8D88A63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468730" y="2677670"/>
            <a:ext cx="180000" cy="180000"/>
          </a:xfrm>
          <a:prstGeom prst="rect">
            <a:avLst/>
          </a:prstGeom>
          <a:solidFill>
            <a:srgbClr val="AEDF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19C18A-0242-40A3-8DFB-2F38AED8C204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708486" y="2613782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12.5 -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>
            <p:custDataLst>
              <p:tags r:id="rId14"/>
            </p:custDataLst>
          </p:nvPr>
        </p:nvSpPr>
        <p:spPr>
          <a:xfrm>
            <a:off x="9092617" y="2039723"/>
            <a:ext cx="2984593" cy="3985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významném poklesu virové zátěže dochází i v regionech, kde v posledních týdnech přetrvávaly vyšší počty nových případů – tedy v JČK, LBK a ZLK. Na úrovni celých krajů není pozorován žádný rizikový vývoj, potenciálně rizikové trendy jsou registrovány pouze na úrovni okresů nebo spíše ORP. Žádný z okresů dlouhodobě v hodnotách epidemických indikátorů neroste, rizikové výkyvy jsou dočasné.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2C0F43-AA2D-4190-92A2-DA88FB03C4B4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468730" y="2391824"/>
            <a:ext cx="180000" cy="180000"/>
          </a:xfrm>
          <a:prstGeom prst="rect">
            <a:avLst/>
          </a:prstGeom>
          <a:solidFill>
            <a:srgbClr val="E5F4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2A3E-D55C-4A77-863C-B5BD05190F5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708486" y="2327936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&lt;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12.5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07FF853E-BE47-49BE-A1DE-A1BD17A8BE61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412618" y="956318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5.6.2021</a:t>
            </a:r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77CD41C0-8423-4245-B11A-915A287FB562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3846664" y="953115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12.6.2021</a:t>
            </a:r>
          </a:p>
        </p:txBody>
      </p:sp>
      <p:pic>
        <p:nvPicPr>
          <p:cNvPr id="38" name="Picture 12" descr="Map&#10;&#10;Description automatically generated">
            <a:extLst>
              <a:ext uri="{FF2B5EF4-FFF2-40B4-BE49-F238E27FC236}">
                <a16:creationId xmlns:a16="http://schemas.microsoft.com/office/drawing/2014/main" id="{412EC28B-A904-452E-8D16-B3153D0EFA09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826" y="1271267"/>
            <a:ext cx="3273867" cy="2160000"/>
          </a:xfrm>
          <a:prstGeom prst="rect">
            <a:avLst/>
          </a:prstGeom>
        </p:spPr>
      </p:pic>
      <p:pic>
        <p:nvPicPr>
          <p:cNvPr id="39" name="Picture 22" descr="Map&#10;&#10;Description automatically generated">
            <a:extLst>
              <a:ext uri="{FF2B5EF4-FFF2-40B4-BE49-F238E27FC236}">
                <a16:creationId xmlns:a16="http://schemas.microsoft.com/office/drawing/2014/main" id="{E5486F7E-3CBA-4DF8-94A4-40742B8916B6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5" y="1303470"/>
            <a:ext cx="3273867" cy="2160000"/>
          </a:xfrm>
          <a:prstGeom prst="rect">
            <a:avLst/>
          </a:prstGeom>
        </p:spPr>
      </p:pic>
      <p:pic>
        <p:nvPicPr>
          <p:cNvPr id="40" name="Picture 2" descr="Map&#10;&#10;Description automatically generated">
            <a:extLst>
              <a:ext uri="{FF2B5EF4-FFF2-40B4-BE49-F238E27FC236}">
                <a16:creationId xmlns:a16="http://schemas.microsoft.com/office/drawing/2014/main" id="{DD7FEF11-4711-4E8B-B0D2-39ABA8267FF1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83" y="4190940"/>
            <a:ext cx="3273867" cy="2160000"/>
          </a:xfrm>
          <a:prstGeom prst="rect">
            <a:avLst/>
          </a:prstGeom>
        </p:spPr>
      </p:pic>
      <p:sp>
        <p:nvSpPr>
          <p:cNvPr id="41" name="TextBox 29">
            <a:extLst>
              <a:ext uri="{FF2B5EF4-FFF2-40B4-BE49-F238E27FC236}">
                <a16:creationId xmlns:a16="http://schemas.microsoft.com/office/drawing/2014/main" id="{F4AD8AB0-77F8-4C13-B654-D85CCE685C64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347819" y="3844189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19.6.2021</a:t>
            </a:r>
          </a:p>
        </p:txBody>
      </p:sp>
      <p:sp>
        <p:nvSpPr>
          <p:cNvPr id="42" name="TextBox 29">
            <a:extLst>
              <a:ext uri="{FF2B5EF4-FFF2-40B4-BE49-F238E27FC236}">
                <a16:creationId xmlns:a16="http://schemas.microsoft.com/office/drawing/2014/main" id="{D1CD49C9-78B4-4A11-AAD3-50B46ECE996C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3851316" y="3846233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21.6.2021</a:t>
            </a:r>
          </a:p>
        </p:txBody>
      </p:sp>
      <p:pic>
        <p:nvPicPr>
          <p:cNvPr id="43" name="Picture 3" descr="Map&#10;&#10;Description automatically generated">
            <a:extLst>
              <a:ext uri="{FF2B5EF4-FFF2-40B4-BE49-F238E27FC236}">
                <a16:creationId xmlns:a16="http://schemas.microsoft.com/office/drawing/2014/main" id="{1327F013-24D6-4512-B362-9D37BD3A1EE5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316" y="4244299"/>
            <a:ext cx="327386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72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0" y="1972805"/>
            <a:ext cx="1191038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Téměř všechny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regiony klesly významně pod hranici týdenních záchytů nákazy </a:t>
            </a:r>
            <a:r>
              <a:rPr lang="cs-CZ" sz="3200" b="1" dirty="0" smtClean="0">
                <a:solidFill>
                  <a:srgbClr val="0000FF"/>
                </a:solidFill>
                <a:latin typeface="Calibri" panose="020F0502020204030204"/>
              </a:rPr>
              <a:t>10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/100 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tis. obyvatel.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200" b="1" dirty="0" smtClean="0">
                <a:solidFill>
                  <a:srgbClr val="FF0000"/>
                </a:solidFill>
                <a:latin typeface="Calibri" panose="020F0502020204030204"/>
              </a:rPr>
              <a:t>Dlouhodobě z</a:t>
            </a:r>
            <a:r>
              <a:rPr kumimoji="0" lang="cs-CZ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átěž</a:t>
            </a: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klesá ve všech regionech,</a:t>
            </a:r>
            <a:r>
              <a:rPr kumimoji="0" lang="cs-CZ" sz="32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vývoj se blíží ke stavu, kdy další masivní pokles již nebude možný: denně budou diagnostikovány nižší desítky případů a v tomto stavu „rovnováhy“ bude nezbytné sledovat hlavně rizikové záchyty nemoci. </a:t>
            </a: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088514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Mezi regiony se postupně </a:t>
            </a:r>
            <a:r>
              <a:rPr lang="cs-CZ" sz="4000" b="1" dirty="0">
                <a:solidFill>
                  <a:prstClr val="black"/>
                </a:solidFill>
                <a:latin typeface="Calibri" panose="020F0502020204030204"/>
              </a:rPr>
              <a:t>zmenšují 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rozdíly</a:t>
            </a:r>
            <a:r>
              <a:rPr kumimoji="0" lang="cs-CZ" sz="4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celkové virové zátěži</a:t>
            </a:r>
            <a:endParaRPr kumimoji="0" lang="cs-CZ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088513" y="331423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179336" y="6041356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873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436164" cy="576000"/>
          </a:xfrm>
        </p:spPr>
        <p:txBody>
          <a:bodyPr/>
          <a:lstStyle/>
          <a:p>
            <a:r>
              <a:rPr lang="cs-CZ" dirty="0"/>
              <a:t>Zátěž regionů ve vzájemném srovnání </a:t>
            </a:r>
            <a:r>
              <a:rPr lang="pl-PL" dirty="0"/>
              <a:t>krajů k </a:t>
            </a:r>
            <a:r>
              <a:rPr lang="pl-PL" dirty="0" smtClean="0"/>
              <a:t>22</a:t>
            </a:r>
            <a:r>
              <a:rPr lang="cs-CZ" dirty="0" smtClean="0"/>
              <a:t>.6</a:t>
            </a:r>
            <a:r>
              <a:rPr lang="cs-CZ" dirty="0"/>
              <a:t>.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30010" y="1149643"/>
            <a:ext cx="48479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400" b="1" dirty="0" smtClean="0">
                <a:solidFill>
                  <a:srgbClr val="0000FF"/>
                </a:solidFill>
                <a:latin typeface="Arial" panose="020B0604020202020204"/>
              </a:rPr>
              <a:t>Regiony, u kterých byly počty nových případů v posledním období rizikově zvýšené, významně klesají (LBK, JČK, ZLK).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2400" b="1" dirty="0">
              <a:solidFill>
                <a:srgbClr val="0000FF"/>
              </a:solidFill>
              <a:latin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400" b="1" dirty="0" smtClean="0">
                <a:solidFill>
                  <a:srgbClr val="FF0000"/>
                </a:solidFill>
                <a:latin typeface="Arial" panose="020B0604020202020204"/>
              </a:rPr>
              <a:t>Naopak nově v posledních dnech hodnoty ukazatelů oscilují bez dalšího poklesu </a:t>
            </a:r>
            <a:endParaRPr lang="cs-CZ" sz="2400" b="1" dirty="0" smtClean="0">
              <a:solidFill>
                <a:srgbClr val="FF0000"/>
              </a:solidFill>
              <a:latin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2400" b="1" dirty="0" smtClean="0">
                <a:solidFill>
                  <a:srgbClr val="FF0000"/>
                </a:solidFill>
                <a:latin typeface="Arial" panose="020B0604020202020204"/>
              </a:rPr>
              <a:t>v </a:t>
            </a:r>
            <a:r>
              <a:rPr lang="cs-CZ" sz="2400" b="1" dirty="0" smtClean="0">
                <a:solidFill>
                  <a:srgbClr val="FF0000"/>
                </a:solidFill>
                <a:latin typeface="Arial" panose="020B0604020202020204"/>
              </a:rPr>
              <a:t>Praze. </a:t>
            </a: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</a:endParaRPr>
          </a:p>
        </p:txBody>
      </p:sp>
      <p:graphicFrame>
        <p:nvGraphicFramePr>
          <p:cNvPr id="2" name="Tabulka 1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21729804"/>
              </p:ext>
            </p:extLst>
          </p:nvPr>
        </p:nvGraphicFramePr>
        <p:xfrm>
          <a:off x="579564" y="1033447"/>
          <a:ext cx="6019644" cy="518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4525">
                  <a:extLst>
                    <a:ext uri="{9D8B030D-6E8A-4147-A177-3AD203B41FA5}">
                      <a16:colId xmlns:a16="http://schemas.microsoft.com/office/drawing/2014/main" val="1104746273"/>
                    </a:ext>
                  </a:extLst>
                </a:gridCol>
                <a:gridCol w="1502559">
                  <a:extLst>
                    <a:ext uri="{9D8B030D-6E8A-4147-A177-3AD203B41FA5}">
                      <a16:colId xmlns:a16="http://schemas.microsoft.com/office/drawing/2014/main" val="2879916102"/>
                    </a:ext>
                  </a:extLst>
                </a:gridCol>
                <a:gridCol w="1852560">
                  <a:extLst>
                    <a:ext uri="{9D8B030D-6E8A-4147-A177-3AD203B41FA5}">
                      <a16:colId xmlns:a16="http://schemas.microsoft.com/office/drawing/2014/main" val="2227094756"/>
                    </a:ext>
                  </a:extLst>
                </a:gridCol>
              </a:tblGrid>
              <a:tr h="1663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Název kraje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7denní počet nových případů na 100 tis. obyv.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14denní počet nových případů na 100 tis. obyv.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620250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Hlavní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město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Praha</a:t>
                      </a:r>
                      <a:endParaRPr lang="cs-CZ" sz="16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17.2</a:t>
                      </a:r>
                      <a:endParaRPr lang="cs-CZ" sz="16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29.3</a:t>
                      </a:r>
                      <a:endParaRPr lang="cs-CZ" sz="16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762506"/>
                  </a:ext>
                </a:extLst>
              </a:tr>
              <a:tr h="1803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Liberecký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9.0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29.6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267304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Jihočeský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9.0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29.2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70943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Moravskoslezský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8.2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19.4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998111"/>
                  </a:ext>
                </a:extLst>
              </a:tr>
              <a:tr h="13369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Středočeský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8.2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17.2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71709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Zlínský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7.9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19.1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686177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Jihomoravský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5.7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14.1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641128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Kraj Vysočina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5.7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15.7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960626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Plzeňský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5.4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18.3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11512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Pardubický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4.0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9.2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406672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Ústecký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3.8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10.6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10352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Olomoucký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12.5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984813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Královéhradecký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9304550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Karlovarský kraj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</a:t>
                      </a:r>
                      <a:endParaRPr lang="cs-CZ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6.1</a:t>
                      </a:r>
                      <a:endParaRPr lang="cs-CZ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071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ČR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7.5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17.9</a:t>
                      </a:r>
                      <a:endParaRPr lang="cs-CZ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4765" marR="24765" marT="24765" marB="24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644618"/>
                  </a:ext>
                </a:extLst>
              </a:tr>
            </a:tbl>
          </a:graphicData>
        </a:graphic>
      </p:graphicFrame>
      <p:sp>
        <p:nvSpPr>
          <p:cNvPr id="5" name="TextovéPole 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302242" y="5553355"/>
            <a:ext cx="4788389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Celková hodnota za ČR poklesla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 10 případů / 100 tis. obyv. za 7 dní</a:t>
            </a:r>
          </a:p>
        </p:txBody>
      </p:sp>
      <p:sp>
        <p:nvSpPr>
          <p:cNvPr id="3" name="Šipka doprava 2"/>
          <p:cNvSpPr/>
          <p:nvPr/>
        </p:nvSpPr>
        <p:spPr>
          <a:xfrm>
            <a:off x="6772810" y="5597007"/>
            <a:ext cx="457200" cy="66423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893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Aktuální vývoj zátěže </a:t>
            </a:r>
            <a:r>
              <a:rPr kumimoji="0" lang="cs-CZ" sz="20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 Praze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stagnace až návrat k mírnému růstu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46EFD5D5-E2B4-4082-B862-E88569B63F81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2364955"/>
              </p:ext>
            </p:extLst>
          </p:nvPr>
        </p:nvGraphicFramePr>
        <p:xfrm>
          <a:off x="7340" y="3109993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C0ACDB7-E02C-4ADC-B3C0-B39FD631BBFB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34326127"/>
              </p:ext>
            </p:extLst>
          </p:nvPr>
        </p:nvGraphicFramePr>
        <p:xfrm>
          <a:off x="922214" y="631457"/>
          <a:ext cx="10328489" cy="2646412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18. 5.–24. 5.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5.–31. 5.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6.–7. 6.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6.–14. 6.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6.–21. 6.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-37.3 %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-8.5 %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-39.5 %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+26.9 %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  <a:tr h="409445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Aktuální odhad </a:t>
                      </a:r>
                      <a:r>
                        <a:rPr lang="cs-CZ" sz="2000" b="1" i="0" u="sng" strike="noStrike" dirty="0" smtClea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R: 1,22</a:t>
                      </a:r>
                      <a:endParaRPr lang="cs-CZ" sz="20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2000" b="1" i="0" u="sng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051437"/>
                  </a:ext>
                </a:extLst>
              </a:tr>
            </a:tbl>
          </a:graphicData>
        </a:graphic>
      </p:graphicFrame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970832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B7104930-024A-4044-A0CF-2DE6C3BD7FC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72714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Zahnutá šipka nahoru 25">
            <a:extLst>
              <a:ext uri="{FF2B5EF4-FFF2-40B4-BE49-F238E27FC236}">
                <a16:creationId xmlns:a16="http://schemas.microsoft.com/office/drawing/2014/main" id="{A310F353-468A-478C-85AA-BAA4E17F262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374596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9" name="Chart 4">
            <a:extLst>
              <a:ext uri="{FF2B5EF4-FFF2-40B4-BE49-F238E27FC236}">
                <a16:creationId xmlns:a16="http://schemas.microsoft.com/office/drawing/2014/main" id="{46EFD5D5-E2B4-4082-B862-E88569B63F81}"/>
              </a:ext>
            </a:extLst>
          </p:cNvPr>
          <p:cNvGraphicFramePr/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050357771"/>
              </p:ext>
            </p:extLst>
          </p:nvPr>
        </p:nvGraphicFramePr>
        <p:xfrm>
          <a:off x="6956613" y="3240051"/>
          <a:ext cx="4182092" cy="1536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cxnSp>
        <p:nvCxnSpPr>
          <p:cNvPr id="3" name="Přímá spojnice se šipkou 2"/>
          <p:cNvCxnSpPr/>
          <p:nvPr/>
        </p:nvCxnSpPr>
        <p:spPr>
          <a:xfrm flipH="1" flipV="1">
            <a:off x="7028331" y="4849906"/>
            <a:ext cx="3738281" cy="105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se šipkou 11"/>
          <p:cNvCxnSpPr/>
          <p:nvPr/>
        </p:nvCxnSpPr>
        <p:spPr>
          <a:xfrm flipH="1" flipV="1">
            <a:off x="11138705" y="4849906"/>
            <a:ext cx="685742" cy="105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762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ulka 8">
            <a:extLst>
              <a:ext uri="{FF2B5EF4-FFF2-40B4-BE49-F238E27FC236}">
                <a16:creationId xmlns:a16="http://schemas.microsoft.com/office/drawing/2014/main" id="{7F7C1951-D37C-440D-9CB2-FD4E1160FE73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/>
          </p:nvPr>
        </p:nvGraphicFramePr>
        <p:xfrm>
          <a:off x="197157" y="1123117"/>
          <a:ext cx="1179768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281">
                  <a:extLst>
                    <a:ext uri="{9D8B030D-6E8A-4147-A177-3AD203B41FA5}">
                      <a16:colId xmlns:a16="http://schemas.microsoft.com/office/drawing/2014/main" val="3924625702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1669069357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462042178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4284827979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640797798"/>
                    </a:ext>
                  </a:extLst>
                </a:gridCol>
                <a:gridCol w="1966281">
                  <a:extLst>
                    <a:ext uri="{9D8B030D-6E8A-4147-A177-3AD203B41FA5}">
                      <a16:colId xmlns:a16="http://schemas.microsoft.com/office/drawing/2014/main" val="529572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  <a:endParaRPr lang="cs-CZ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6350" marR="6350" marT="6350" marB="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06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9. 5.–15. 5.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16. 5.–22. 5.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23. 5.–29. 5. 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30. 5.–5. 6. 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6.–12. 6.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13. 6.–19. 6. </a:t>
                      </a:r>
                    </a:p>
                  </a:txBody>
                  <a:tcPr marL="6350" marR="6350" marT="6350" marB="0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68816"/>
                  </a:ext>
                </a:extLst>
              </a:tr>
            </a:tbl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F3DA7FDE-62BA-4179-BA4D-AB192F2667D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81739" y="2"/>
            <a:ext cx="7776839" cy="576000"/>
          </a:xfrm>
        </p:spPr>
        <p:txBody>
          <a:bodyPr/>
          <a:lstStyle/>
          <a:p>
            <a:r>
              <a:rPr lang="en-US" dirty="0"/>
              <a:t>Po</a:t>
            </a:r>
            <a:r>
              <a:rPr lang="cs-CZ" dirty="0" err="1"/>
              <a:t>čty</a:t>
            </a:r>
            <a:r>
              <a:rPr lang="cs-CZ" dirty="0"/>
              <a:t> realizovaných PCR testů v čase </a:t>
            </a:r>
          </a:p>
        </p:txBody>
      </p:sp>
      <p:sp>
        <p:nvSpPr>
          <p:cNvPr id="32" name="Zahnutá šipka nahoru 25">
            <a:extLst>
              <a:ext uri="{FF2B5EF4-FFF2-40B4-BE49-F238E27FC236}">
                <a16:creationId xmlns:a16="http://schemas.microsoft.com/office/drawing/2014/main" id="{0BBE6A33-48F0-49E1-9234-59BBC97607D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03450" y="2464775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C140FC7B-E4FD-4E67-92ED-DBF34CACB88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172865" y="2464775"/>
            <a:ext cx="1944000" cy="497840"/>
          </a:xfrm>
          <a:prstGeom prst="curvedUpArrow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Zahnutá šipka nahoru 25">
            <a:extLst>
              <a:ext uri="{FF2B5EF4-FFF2-40B4-BE49-F238E27FC236}">
                <a16:creationId xmlns:a16="http://schemas.microsoft.com/office/drawing/2014/main" id="{595E001A-4FCA-4DDB-8C25-BFD9173BD47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16865" y="2464775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Zahnutá šipka nahoru 25">
            <a:extLst>
              <a:ext uri="{FF2B5EF4-FFF2-40B4-BE49-F238E27FC236}">
                <a16:creationId xmlns:a16="http://schemas.microsoft.com/office/drawing/2014/main" id="{FEEB2FF7-BE27-405C-9A19-734E8CFD46B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086280" y="2464775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Zahnutá šipka nahoru 25">
            <a:extLst>
              <a:ext uri="{FF2B5EF4-FFF2-40B4-BE49-F238E27FC236}">
                <a16:creationId xmlns:a16="http://schemas.microsoft.com/office/drawing/2014/main" id="{4F4AAAE2-F558-418C-BAA2-D0B97D25351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056914" y="2464775"/>
            <a:ext cx="1944000" cy="497840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FC33A9A-498A-45CF-8A94-495429B60AF6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/>
          </p:nvPr>
        </p:nvGraphicFramePr>
        <p:xfrm>
          <a:off x="237686" y="1922545"/>
          <a:ext cx="11737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300">
                  <a:extLst>
                    <a:ext uri="{9D8B030D-6E8A-4147-A177-3AD203B41FA5}">
                      <a16:colId xmlns:a16="http://schemas.microsoft.com/office/drawing/2014/main" val="4102005894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565410807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2407712690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3161196635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3323522357"/>
                    </a:ext>
                  </a:extLst>
                </a:gridCol>
                <a:gridCol w="1956300">
                  <a:extLst>
                    <a:ext uri="{9D8B030D-6E8A-4147-A177-3AD203B41FA5}">
                      <a16:colId xmlns:a16="http://schemas.microsoft.com/office/drawing/2014/main" val="2972333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15 336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21 486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18 020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21 385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21 789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25 215 testů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5462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50252F-4855-4D99-9A2A-D70851826A2B}"/>
              </a:ext>
            </a:extLst>
          </p:cNvPr>
          <p:cNvGraphicFramePr>
            <a:graphicFrameLocks noGrp="1"/>
          </p:cNvGraphicFramePr>
          <p:nvPr>
            <p:custDataLst>
              <p:tags r:id="rId10"/>
            </p:custDataLst>
            <p:extLst/>
          </p:nvPr>
        </p:nvGraphicFramePr>
        <p:xfrm>
          <a:off x="1455988" y="2348801"/>
          <a:ext cx="9055098" cy="29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122">
                  <a:extLst>
                    <a:ext uri="{9D8B030D-6E8A-4147-A177-3AD203B41FA5}">
                      <a16:colId xmlns:a16="http://schemas.microsoft.com/office/drawing/2014/main" val="101229450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2329066832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3323232986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824092692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1970948560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2657988972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3774537817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2371836886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2581510226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+39,8%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  <a:solidFill>
                      <a:srgbClr val="9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-16,1%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+18,6%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+1,9%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+15,7%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942093"/>
                  </a:ext>
                </a:extLst>
              </a:tr>
            </a:tbl>
          </a:graphicData>
        </a:graphic>
      </p:graphicFrame>
      <p:graphicFrame>
        <p:nvGraphicFramePr>
          <p:cNvPr id="14" name="Chart 4">
            <a:extLst>
              <a:ext uri="{FF2B5EF4-FFF2-40B4-BE49-F238E27FC236}">
                <a16:creationId xmlns:a16="http://schemas.microsoft.com/office/drawing/2014/main" id="{4017EDDB-B32A-4BE0-898A-6E9220016009}"/>
              </a:ext>
            </a:extLst>
          </p:cNvPr>
          <p:cNvGraphicFramePr/>
          <p:nvPr>
            <p:custDataLst>
              <p:tags r:id="rId11"/>
            </p:custDataLst>
            <p:extLst/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3" name="TextovéPole 2"/>
          <p:cNvSpPr txBox="1"/>
          <p:nvPr>
            <p:custDataLst>
              <p:tags r:id="rId12"/>
            </p:custDataLst>
          </p:nvPr>
        </p:nvSpPr>
        <p:spPr>
          <a:xfrm>
            <a:off x="197157" y="691976"/>
            <a:ext cx="1177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PCR testů je v uplynulých týdnech přibližně stabilní, což umožňuje relevantní analýzu časových trendů.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2865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Aktuální vývoj zátěže </a:t>
            </a:r>
            <a:r>
              <a:rPr kumimoji="0" lang="cs-CZ" sz="20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 Praze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srovnání dle věkových kategorií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27" y="1248425"/>
            <a:ext cx="11861673" cy="1889222"/>
          </a:xfrm>
          <a:prstGeom prst="rect">
            <a:avLst/>
          </a:prstGeom>
        </p:spPr>
      </p:pic>
      <p:sp>
        <p:nvSpPr>
          <p:cNvPr id="4" name="Šipka dolů 3"/>
          <p:cNvSpPr/>
          <p:nvPr/>
        </p:nvSpPr>
        <p:spPr>
          <a:xfrm>
            <a:off x="6158753" y="3056964"/>
            <a:ext cx="2088776" cy="394447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49795" y="3599579"/>
            <a:ext cx="8706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Nadprůměrná a rostoucí</a:t>
            </a:r>
            <a:r>
              <a:rPr kumimoji="0" lang="cs-CZ" sz="24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virová zátěž je v Praze identifikována ve věkových kategoriích </a:t>
            </a:r>
            <a:r>
              <a:rPr kumimoji="0" lang="cs-CZ" sz="2400" b="1" i="0" u="sng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16 – 19 let</a:t>
            </a:r>
            <a:r>
              <a:rPr kumimoji="0" lang="cs-CZ" sz="24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 zejména </a:t>
            </a:r>
            <a:r>
              <a:rPr kumimoji="0" lang="cs-CZ" sz="2400" b="1" i="0" u="sng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 – 29 let</a:t>
            </a:r>
            <a:r>
              <a:rPr kumimoji="0" lang="cs-CZ" sz="24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62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3104594"/>
            <a:ext cx="5611824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2766509"/>
              </p:ext>
            </p:extLst>
          </p:nvPr>
        </p:nvGraphicFramePr>
        <p:xfrm>
          <a:off x="270230" y="1097989"/>
          <a:ext cx="5611824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 (zjednodušený výpočet) - 7 denní úseky: srovnání krajů k </a:t>
            </a:r>
            <a:r>
              <a:rPr lang="pl-PL" sz="2000" dirty="0" smtClean="0">
                <a:latin typeface="+mn-lt"/>
              </a:rPr>
              <a:t>22.6</a:t>
            </a:r>
            <a:r>
              <a:rPr lang="pl-PL" sz="2000" dirty="0">
                <a:latin typeface="+mn-lt"/>
              </a:rPr>
              <a:t>.</a:t>
            </a:r>
            <a:endParaRPr lang="cs-CZ" sz="2000" dirty="0">
              <a:latin typeface="+mn-lt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247927" y="2109270"/>
            <a:ext cx="519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Hodnota reprodukčního čísla je &lt; 1 ve většině krajů. V Hlavním městě Praha je reprodukční číslo &gt; 1 vlivem fluktuací v záchytu nemocných, zatím nejde o trvalejší trend. </a:t>
            </a:r>
            <a:endParaRPr kumimoji="0" lang="cs-CZ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Epidemie klesá a v důsledku toho se zmenšují rozdíly mezi regiony. S klesající virovou náloží nabývá na významu hodnocení rozdílů na úrovni okresů.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51305-EB8E-4B2A-9635-ECEC2DA5420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23239" y="847958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8D761-AE97-47CE-82CE-EC74CBFE28F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254796" y="78406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14.6.2021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263526-4701-4172-BA06-5CC63651814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727236" y="841430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22F94E-889C-4045-99DC-6EE39F05BCE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877843" y="777541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22.6.2021</a:t>
            </a:r>
            <a:endParaRPr kumimoji="0" lang="cs-CZ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3249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939900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Relativní pozitivita testů s diagnostickou/epidemiologickou indikací za 7 dní</a:t>
            </a:r>
            <a:endParaRPr lang="cs-CZ" sz="2000" dirty="0"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1E585-3993-416C-AF95-42C197FE79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72D653-29BB-46C3-83F2-8221BA928DD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80593F-C2D7-48EC-9C6F-8A8D60EF292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D4B11B-8579-446E-91AF-8288C6B4363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92057" y="76509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8.5.2021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AB7E79-4343-403B-91F5-3309618E2A1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0394B2-B166-4AEA-96C1-E480F847DCB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666868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29.5.2021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DA604F-A1A3-44C2-A908-EC9EB9AC534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13765" y="3463233"/>
            <a:ext cx="7718611" cy="47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0A29EB09-17C8-452F-8EAF-45B003F09D4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376050" y="1994745"/>
            <a:ext cx="368550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diagnosticky a klinicky indikovaných testů a testů z epidemiologické indikace  klesla od počátku května ve všech regionech.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Všechny kraje vykazují hodnoty tohoto indikátoru pod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1,5%.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 klesající virovou náloží nabývá na významu hodnocení rozdílů na úrovni okresů či ORP, nikoli krajů.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681979-8D7B-4CCB-B955-EFE9E629263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639428" y="822456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80431-BE22-4A6A-8973-100F5FFE2E46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790035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21.6.2021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A2E89090-251C-4582-88E7-CFD732AB9B26}"/>
              </a:ext>
            </a:extLst>
          </p:cNvPr>
          <p:cNvGraphicFramePr/>
          <p:nvPr>
            <p:custDataLst>
              <p:tags r:id="rId12"/>
            </p:custDataLst>
            <p:extLst/>
          </p:nvPr>
        </p:nvGraphicFramePr>
        <p:xfrm>
          <a:off x="4961634" y="1118792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E0EBEBF9-86C6-4A1D-B71D-64BB3EF2536F}"/>
              </a:ext>
            </a:extLst>
          </p:cNvPr>
          <p:cNvGraphicFramePr/>
          <p:nvPr>
            <p:custDataLst>
              <p:tags r:id="rId13"/>
            </p:custDataLst>
            <p:extLst/>
          </p:nvPr>
        </p:nvGraphicFramePr>
        <p:xfrm>
          <a:off x="224224" y="1118792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2239022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43346" y="3693109"/>
            <a:ext cx="11905307" cy="2317166"/>
          </a:xfrm>
        </p:spPr>
        <p:txBody>
          <a:bodyPr>
            <a:normAutofit/>
          </a:bodyPr>
          <a:lstStyle/>
          <a:p>
            <a:r>
              <a:rPr lang="cs-CZ" sz="4800" b="1" dirty="0" smtClean="0"/>
              <a:t>Hodnocení rizik </a:t>
            </a:r>
          </a:p>
          <a:p>
            <a:r>
              <a:rPr lang="cs-CZ" sz="4800" b="1" dirty="0" smtClean="0"/>
              <a:t>na úrovni okresů nebo ORP </a:t>
            </a:r>
            <a:endParaRPr lang="cs-CZ" sz="4800" b="1" dirty="0"/>
          </a:p>
        </p:txBody>
      </p:sp>
    </p:spTree>
    <p:extLst>
      <p:ext uri="{BB962C8B-B14F-4D97-AF65-F5344CB8AC3E}">
        <p14:creationId xmlns:p14="http://schemas.microsoft.com/office/powerpoint/2010/main" val="3552902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576394" y="65029"/>
            <a:ext cx="10562423" cy="2094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cs-CZ" sz="2600" b="1" dirty="0">
                <a:solidFill>
                  <a:prstClr val="black"/>
                </a:solidFill>
              </a:rPr>
              <a:t>Při sledování úrovně rizika na úrovni okresů jsou v souladu s mezinárodními </a:t>
            </a:r>
            <a:r>
              <a:rPr lang="cs-CZ" sz="2600" b="1" dirty="0" smtClean="0">
                <a:solidFill>
                  <a:prstClr val="black"/>
                </a:solidFill>
              </a:rPr>
              <a:t>přístupy </a:t>
            </a:r>
            <a:r>
              <a:rPr lang="cs-CZ" sz="2600" b="1" dirty="0">
                <a:solidFill>
                  <a:prstClr val="black"/>
                </a:solidFill>
              </a:rPr>
              <a:t>sledovány následující parametry: celkový počet nových případů za 7 dní, reprodukční číslo (7denní časové okno) a relativní pozitivita indikovaných testů (7denní časové okno</a:t>
            </a:r>
            <a:r>
              <a:rPr lang="cs-CZ" sz="2600" b="1" dirty="0" smtClean="0">
                <a:solidFill>
                  <a:prstClr val="black"/>
                </a:solidFill>
              </a:rPr>
              <a:t>).</a:t>
            </a:r>
            <a:endParaRPr lang="cs-CZ" sz="2600" b="1" dirty="0">
              <a:solidFill>
                <a:prstClr val="black"/>
              </a:solidFill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272280" y="6269760"/>
            <a:ext cx="1720422" cy="475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ulka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33116466"/>
              </p:ext>
            </p:extLst>
          </p:nvPr>
        </p:nvGraphicFramePr>
        <p:xfrm>
          <a:off x="821367" y="2013561"/>
          <a:ext cx="10465197" cy="1990725"/>
        </p:xfrm>
        <a:graphic>
          <a:graphicData uri="http://schemas.openxmlformats.org/drawingml/2006/table">
            <a:tbl>
              <a:tblPr/>
              <a:tblGrid>
                <a:gridCol w="10465197">
                  <a:extLst>
                    <a:ext uri="{9D8B030D-6E8A-4147-A177-3AD203B41FA5}">
                      <a16:colId xmlns:a16="http://schemas.microsoft.com/office/drawing/2014/main" val="1692043058"/>
                    </a:ext>
                  </a:extLst>
                </a:gridCol>
              </a:tblGrid>
              <a:tr h="2142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2600" b="1" i="0" u="none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Žádný okres </a:t>
                      </a:r>
                      <a:r>
                        <a:rPr lang="cs-CZ" sz="26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nepřekročil k datu </a:t>
                      </a:r>
                      <a:r>
                        <a:rPr lang="cs-CZ" sz="26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22.6</a:t>
                      </a:r>
                      <a:r>
                        <a:rPr lang="cs-CZ" sz="26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.</a:t>
                      </a:r>
                      <a:r>
                        <a:rPr lang="cs-CZ" sz="2600" b="1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 počet týdenních záchytů 25/100tis. obyv. při prorůstové hodnotě R </a:t>
                      </a:r>
                      <a:r>
                        <a:rPr lang="cs-CZ" sz="2600" b="1" dirty="0" smtClean="0">
                          <a:solidFill>
                            <a:srgbClr val="0000FF"/>
                          </a:solidFill>
                          <a:latin typeface="+mn-lt"/>
                        </a:rPr>
                        <a:t>≥ 0,95.</a:t>
                      </a:r>
                      <a:r>
                        <a:rPr lang="cs-CZ" sz="26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cs-CZ" sz="2600" b="1" i="0" u="none" strike="noStrike" dirty="0" smtClean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rtl="0" fontAlgn="t"/>
                      <a:r>
                        <a:rPr lang="cs-CZ" sz="2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 </a:t>
                      </a:r>
                      <a:r>
                        <a:rPr lang="cs-CZ" sz="2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datu </a:t>
                      </a:r>
                      <a:r>
                        <a:rPr lang="cs-CZ" sz="2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22.6</a:t>
                      </a:r>
                      <a:r>
                        <a:rPr lang="cs-CZ" sz="2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cs-CZ" sz="2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překročily počet týdenních záchytů 12,5/100tis. obyv. při </a:t>
                      </a:r>
                      <a:r>
                        <a:rPr lang="cs-CZ" sz="2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 </a:t>
                      </a:r>
                      <a:r>
                        <a:rPr lang="cs-CZ" sz="2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≥ </a:t>
                      </a:r>
                      <a:r>
                        <a:rPr lang="cs-CZ" sz="2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0,95 tyto okresy: </a:t>
                      </a:r>
                      <a:r>
                        <a:rPr lang="cs-CZ" sz="26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Praha, Příbram</a:t>
                      </a:r>
                      <a:r>
                        <a:rPr lang="cs-CZ" sz="26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cs-CZ" sz="26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Praha-východ, Semily, Žďár n. Sázavou, Ostrava město, Domažlice. </a:t>
                      </a:r>
                      <a:endParaRPr lang="cs-CZ" sz="2600" b="1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97387"/>
                  </a:ext>
                </a:extLst>
              </a:tr>
            </a:tbl>
          </a:graphicData>
        </a:graphic>
      </p:graphicFrame>
      <p:sp>
        <p:nvSpPr>
          <p:cNvPr id="2" name="TextovéPole 1"/>
          <p:cNvSpPr txBox="1"/>
          <p:nvPr/>
        </p:nvSpPr>
        <p:spPr>
          <a:xfrm>
            <a:off x="236619" y="4058247"/>
            <a:ext cx="334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cs-CZ" b="1" dirty="0"/>
          </a:p>
        </p:txBody>
      </p:sp>
      <p:graphicFrame>
        <p:nvGraphicFramePr>
          <p:cNvPr id="14" name="Tabulka 13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47432484"/>
              </p:ext>
            </p:extLst>
          </p:nvPr>
        </p:nvGraphicFramePr>
        <p:xfrm>
          <a:off x="1126167" y="4574198"/>
          <a:ext cx="10012649" cy="1594485"/>
        </p:xfrm>
        <a:graphic>
          <a:graphicData uri="http://schemas.openxmlformats.org/drawingml/2006/table">
            <a:tbl>
              <a:tblPr/>
              <a:tblGrid>
                <a:gridCol w="10012649">
                  <a:extLst>
                    <a:ext uri="{9D8B030D-6E8A-4147-A177-3AD203B41FA5}">
                      <a16:colId xmlns:a16="http://schemas.microsoft.com/office/drawing/2014/main" val="1692043058"/>
                    </a:ext>
                  </a:extLst>
                </a:gridCol>
              </a:tblGrid>
              <a:tr h="214240">
                <a:tc>
                  <a:txBody>
                    <a:bodyPr/>
                    <a:lstStyle/>
                    <a:p>
                      <a:pPr algn="ctr" rtl="0" fontAlgn="t"/>
                      <a:r>
                        <a:rPr lang="cs-CZ" sz="2600" b="1" i="0" u="none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Žádný okres </a:t>
                      </a:r>
                      <a:r>
                        <a:rPr lang="cs-CZ" sz="26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nepřekročil k </a:t>
                      </a:r>
                      <a:r>
                        <a:rPr lang="cs-CZ" sz="26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22.6</a:t>
                      </a:r>
                      <a:r>
                        <a:rPr lang="cs-CZ" sz="26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.</a:t>
                      </a:r>
                      <a:r>
                        <a:rPr lang="cs-CZ" sz="2600" b="1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 počet týdenních záchytů 25/100tis. obyv. nebo 12,5/100tis. obyv. při relativní pozitivitě indikovaných testů &gt; 4%. </a:t>
                      </a:r>
                      <a:r>
                        <a:rPr lang="cs-CZ" sz="2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Blízko k této rizikové hranici nyní stojí pouze Č. Krumlov </a:t>
                      </a:r>
                      <a:r>
                        <a:rPr lang="cs-CZ" sz="2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(39/100tis</a:t>
                      </a:r>
                      <a:r>
                        <a:rPr lang="cs-CZ" sz="2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. obyv. za 7 dní; relativní pozitivita testů. 3,53%). </a:t>
                      </a:r>
                      <a:endParaRPr lang="cs-CZ" sz="26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97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084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Nové případy za 7 dní na 100 000 obyvatel: 20 okresů s nejvyššími hodnotami k </a:t>
            </a:r>
            <a:r>
              <a:rPr lang="cs-CZ" sz="2000" dirty="0"/>
              <a:t>21</a:t>
            </a:r>
            <a:r>
              <a:rPr lang="pl-PL" sz="2000" dirty="0"/>
              <a:t>.6.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/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24943" y="945486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graphicFrame>
        <p:nvGraphicFramePr>
          <p:cNvPr id="14" name="Chart 34">
            <a:extLst>
              <a:ext uri="{FF2B5EF4-FFF2-40B4-BE49-F238E27FC236}">
                <a16:creationId xmlns:a16="http://schemas.microsoft.com/office/drawing/2014/main" id="{CAF076D9-A235-470C-9BC7-C9DD9FE8D7FC}"/>
              </a:ext>
            </a:extLst>
          </p:cNvPr>
          <p:cNvGraphicFramePr/>
          <p:nvPr>
            <p:custDataLst>
              <p:tags r:id="rId4"/>
            </p:custDataLst>
            <p:extLst/>
          </p:nvPr>
        </p:nvGraphicFramePr>
        <p:xfrm>
          <a:off x="4989018" y="12077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156745" y="2091210"/>
            <a:ext cx="39679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Dlouhodobě v čase signifikantně klesá i zátěž nejvíce zatížených okresů. Žádný z okresů již nepřekračuje hodnotu týdenních kumulativních záchytů 50/100tis. </a:t>
            </a:r>
            <a:r>
              <a:rPr kumimoji="0" lang="cs-CZ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obyvatel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Aktuálně největší počet potvrzených záchytů nákazy na 100tis. obyv. registruje okres Č. Krumlov -  i v tomto okrese ale záchyty postupně klesají.</a:t>
            </a:r>
            <a:endParaRPr kumimoji="0" lang="cs-CZ" sz="1800" b="1" i="0" u="none" strike="sng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D50BEE-CD8A-46F6-9446-C78BF9B455E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28599" y="835127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547418-27A7-4D23-8E57-B7B3125E825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297335" y="77123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13.4.2021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79794A-4E8A-458B-B3E9-3CD0D29F6ED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360500" y="828984"/>
            <a:ext cx="180000" cy="180000"/>
          </a:xfrm>
          <a:prstGeom prst="rect">
            <a:avLst/>
          </a:prstGeom>
          <a:solidFill>
            <a:srgbClr val="4010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06C6D7-C89C-40EC-8F95-B2DD802E134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492057" y="76509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8.5.2021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52DA59-F3A1-4E04-8FDA-DE2C0404384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516261" y="822456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FA2335-64D1-4E61-A09B-E82386934E7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666868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29.5.2021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F3B4FD-0AB4-40E2-85E9-CE4E09FA3F2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639428" y="822456"/>
            <a:ext cx="180000" cy="18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CAD837-364B-4D07-BB24-0D00CC3A223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790035" y="75856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21.6.2021</a:t>
            </a:r>
          </a:p>
        </p:txBody>
      </p:sp>
    </p:spTree>
    <p:extLst>
      <p:ext uri="{BB962C8B-B14F-4D97-AF65-F5344CB8AC3E}">
        <p14:creationId xmlns:p14="http://schemas.microsoft.com/office/powerpoint/2010/main" val="277144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/>
              <a:t>Nové případy za 7 dní na 100 000 obyvatel: 20 okresů s nejvyššími hodnotami k </a:t>
            </a:r>
            <a:r>
              <a:rPr lang="cs-CZ" sz="2000" dirty="0"/>
              <a:t>21</a:t>
            </a:r>
            <a:r>
              <a:rPr lang="pl-PL" sz="2000" dirty="0"/>
              <a:t>.6.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2"/>
            </p:custDataLst>
            <p:extLst/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8" name="TextovéPole 6">
            <a:extLst>
              <a:ext uri="{FF2B5EF4-FFF2-40B4-BE49-F238E27FC236}">
                <a16:creationId xmlns:a16="http://schemas.microsoft.com/office/drawing/2014/main" id="{918DA6A8-9969-4BED-914D-C398515294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24943" y="945486"/>
            <a:ext cx="3241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případů za 7 dní/100 tis. obyv.</a:t>
            </a:r>
          </a:p>
        </p:txBody>
      </p:sp>
      <p:sp>
        <p:nvSpPr>
          <p:cNvPr id="9" name="TextovéPole 6">
            <a:extLst>
              <a:ext uri="{FF2B5EF4-FFF2-40B4-BE49-F238E27FC236}">
                <a16:creationId xmlns:a16="http://schemas.microsoft.com/office/drawing/2014/main" id="{9B45D4F8-61EE-403A-869D-55184481FCC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732192" y="92505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27F0E65-C6B8-4A75-8D1B-D96D31B1B032}"/>
              </a:ext>
            </a:extLst>
          </p:cNvPr>
          <p:cNvGraphicFramePr/>
          <p:nvPr>
            <p:custDataLst>
              <p:tags r:id="rId5"/>
            </p:custDataLst>
            <p:extLst/>
          </p:nvPr>
        </p:nvGraphicFramePr>
        <p:xfrm>
          <a:off x="5316142" y="1301175"/>
          <a:ext cx="3146613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6ACD2A0-0BE8-480D-A338-915B7AAB8F86}"/>
              </a:ext>
            </a:extLst>
          </p:cNvPr>
          <p:cNvGraphicFramePr/>
          <p:nvPr>
            <p:custDataLst>
              <p:tags r:id="rId6"/>
            </p:custDataLst>
            <p:extLst/>
          </p:nvPr>
        </p:nvGraphicFramePr>
        <p:xfrm>
          <a:off x="8643509" y="1301175"/>
          <a:ext cx="3146613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2" name="TextovéPole 6">
            <a:extLst>
              <a:ext uri="{FF2B5EF4-FFF2-40B4-BE49-F238E27FC236}">
                <a16:creationId xmlns:a16="http://schemas.microsoft.com/office/drawing/2014/main" id="{FA5B2374-6BF8-4269-978D-62AC84EEE7B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43509" y="817715"/>
            <a:ext cx="3435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Relativní pozitivita diagnostických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epidemiologick</a:t>
            </a: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ých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testů (%)</a:t>
            </a:r>
          </a:p>
        </p:txBody>
      </p:sp>
      <p:sp>
        <p:nvSpPr>
          <p:cNvPr id="13" name="TextovéPole 12"/>
          <p:cNvSpPr txBox="1"/>
          <p:nvPr>
            <p:custDataLst>
              <p:tags r:id="rId8"/>
            </p:custDataLst>
          </p:nvPr>
        </p:nvSpPr>
        <p:spPr>
          <a:xfrm>
            <a:off x="2745483" y="4802111"/>
            <a:ext cx="25706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Zvýrazněny jsou okresy,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 kterých je hodnota R &gt; 0,95 spojena s relativně vysokým počtem nově potvrzených záchytů nemoci (&gt; 12,5/100tis. obyv. za 7 dní)</a:t>
            </a:r>
          </a:p>
        </p:txBody>
      </p:sp>
    </p:spTree>
    <p:extLst>
      <p:ext uri="{BB962C8B-B14F-4D97-AF65-F5344CB8AC3E}">
        <p14:creationId xmlns:p14="http://schemas.microsoft.com/office/powerpoint/2010/main" val="200892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02E060B-FC5E-47D1-965C-01B003AD05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3" y="855281"/>
            <a:ext cx="7049511" cy="4651057"/>
          </a:xfrm>
          <a:prstGeom prst="rect">
            <a:avLst/>
          </a:prstGeom>
        </p:spPr>
      </p:pic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u="sng" dirty="0"/>
              <a:t>Přehled okresů</a:t>
            </a:r>
            <a:r>
              <a:rPr lang="pl-PL" sz="2000" dirty="0"/>
              <a:t> s potenciálně rizikovými epidemickými hodnotami </a:t>
            </a:r>
            <a:br>
              <a:rPr lang="pl-PL" sz="2000" dirty="0"/>
            </a:br>
            <a:r>
              <a:rPr lang="pl-PL" sz="2000" dirty="0"/>
              <a:t>(kalkulace s hranicí týdenního záchytu 25 případů / 100tis. obyv.)</a:t>
            </a:r>
            <a:endParaRPr lang="cs-CZ" sz="2000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9CE990-B476-48D3-9B51-BD51368C6C0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61925" y="572648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424877-C36B-476A-80A2-75A84432AC9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1925" y="609863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C83000-BE90-410D-BCEB-3BEC6AE0555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1925" y="649877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73E81-14CA-4808-AA44-F71F2F14BCB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7650" y="5631815"/>
            <a:ext cx="924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cs-CZ" dirty="0"/>
              <a:t>7denní počty nových případů &gt; 25/100tis. obyv. a s R &lt; 0,95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57CE4-9D86-46E6-B551-9FD22B69FA0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27650" y="603079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7denní počty nových případů v intervalu 12,5 – 25/100tis. obyv. a s R ≥0,95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20F612-C5CB-4791-BE1D-DD2B112E2AD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7650" y="640012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cs-CZ" b="1" dirty="0">
                <a:solidFill>
                  <a:srgbClr val="FF0000"/>
                </a:solidFill>
                <a:latin typeface="Arial" panose="020B0604020202020204"/>
              </a:rPr>
              <a:t>7denní počty nových případů &gt; 25/100tis. obyv. a zároveň s R ≥0,95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43C3E8-C5A1-4534-9DCC-3A966C17E21F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07022476"/>
              </p:ext>
            </p:extLst>
          </p:nvPr>
        </p:nvGraphicFramePr>
        <p:xfrm>
          <a:off x="8482124" y="1161636"/>
          <a:ext cx="2894088" cy="2435448"/>
        </p:xfrm>
        <a:graphic>
          <a:graphicData uri="http://schemas.openxmlformats.org/drawingml/2006/table">
            <a:tbl>
              <a:tblPr/>
              <a:tblGrid>
                <a:gridCol w="2894088">
                  <a:extLst>
                    <a:ext uri="{9D8B030D-6E8A-4147-A177-3AD203B41FA5}">
                      <a16:colId xmlns:a16="http://schemas.microsoft.com/office/drawing/2014/main" val="2025806962"/>
                    </a:ext>
                  </a:extLst>
                </a:gridCol>
              </a:tblGrid>
              <a:tr h="3044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Český Krumlov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602827"/>
                  </a:ext>
                </a:extLst>
              </a:tr>
              <a:tr h="3044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Praha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37619"/>
                  </a:ext>
                </a:extLst>
              </a:tr>
              <a:tr h="3044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Praha-východ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81902"/>
                  </a:ext>
                </a:extLst>
              </a:tr>
              <a:tr h="3044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Příbram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627683"/>
                  </a:ext>
                </a:extLst>
              </a:tr>
              <a:tr h="3044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Domažlice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800842"/>
                  </a:ext>
                </a:extLst>
              </a:tr>
              <a:tr h="3044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Semily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67573"/>
                  </a:ext>
                </a:extLst>
              </a:tr>
              <a:tr h="3044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Žďár nad Sázavou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14232"/>
                  </a:ext>
                </a:extLst>
              </a:tr>
              <a:tr h="304431">
                <a:tc>
                  <a:txBody>
                    <a:bodyPr/>
                    <a:lstStyle/>
                    <a:p>
                      <a:pPr algn="l" fontAlgn="b"/>
                      <a:r>
                        <a:rPr lang="cs-CZ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Ostrava-město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88349"/>
                  </a:ext>
                </a:extLst>
              </a:tr>
            </a:tbl>
          </a:graphicData>
        </a:graphic>
      </p:graphicFrame>
      <p:sp>
        <p:nvSpPr>
          <p:cNvPr id="4" name="TextovéPole 3"/>
          <p:cNvSpPr txBox="1"/>
          <p:nvPr/>
        </p:nvSpPr>
        <p:spPr>
          <a:xfrm>
            <a:off x="341925" y="869295"/>
            <a:ext cx="179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b="1" dirty="0"/>
              <a:t>OKRESY</a:t>
            </a:r>
          </a:p>
        </p:txBody>
      </p:sp>
      <p:graphicFrame>
        <p:nvGraphicFramePr>
          <p:cNvPr id="13" name="Tabulka 12"/>
          <p:cNvGraphicFramePr>
            <a:graphicFrameLocks noGrp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4285683606"/>
              </p:ext>
            </p:extLst>
          </p:nvPr>
        </p:nvGraphicFramePr>
        <p:xfrm>
          <a:off x="7897906" y="3966416"/>
          <a:ext cx="3478305" cy="741045"/>
        </p:xfrm>
        <a:graphic>
          <a:graphicData uri="http://schemas.openxmlformats.org/drawingml/2006/table">
            <a:tbl>
              <a:tblPr/>
              <a:tblGrid>
                <a:gridCol w="3478305">
                  <a:extLst>
                    <a:ext uri="{9D8B030D-6E8A-4147-A177-3AD203B41FA5}">
                      <a16:colId xmlns:a16="http://schemas.microsoft.com/office/drawing/2014/main" val="1692043058"/>
                    </a:ext>
                  </a:extLst>
                </a:gridCol>
              </a:tblGrid>
              <a:tr h="214240">
                <a:tc>
                  <a:txBody>
                    <a:bodyPr/>
                    <a:lstStyle/>
                    <a:p>
                      <a:pPr algn="l" rtl="0" fontAlgn="t"/>
                      <a:r>
                        <a:rPr lang="cs-CZ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Žádný okres nepřekročil </a:t>
                      </a:r>
                      <a:r>
                        <a:rPr lang="cs-CZ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 22.6</a:t>
                      </a:r>
                      <a:r>
                        <a:rPr lang="cs-CZ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r>
                        <a:rPr lang="cs-CZ" sz="16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počet týdenních záchytů 25/100tis. obyv. při prorůstové hodnotě </a:t>
                      </a:r>
                      <a:r>
                        <a:rPr lang="cs-CZ" sz="16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R.</a:t>
                      </a:r>
                      <a:endParaRPr lang="cs-CZ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97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137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E118AE6-10C9-4A64-830F-DB1E2631EC8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5" y="719464"/>
            <a:ext cx="7819413" cy="5159015"/>
          </a:xfrm>
          <a:prstGeom prst="rect">
            <a:avLst/>
          </a:prstGeom>
        </p:spPr>
      </p:pic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u="sng" dirty="0"/>
              <a:t>Přehled okresů</a:t>
            </a:r>
            <a:r>
              <a:rPr lang="pl-PL" sz="2000" dirty="0"/>
              <a:t> s potenciálně rizikovými epidemickými hodnotami </a:t>
            </a:r>
            <a:br>
              <a:rPr lang="pl-PL" sz="2000" dirty="0"/>
            </a:br>
            <a:r>
              <a:rPr lang="pl-PL" sz="2000" dirty="0"/>
              <a:t>(kalkulace s hranicí týdenního záchytu 12,5 případů / 100tis. obyv.)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28" name="Table 1">
            <a:extLst>
              <a:ext uri="{FF2B5EF4-FFF2-40B4-BE49-F238E27FC236}">
                <a16:creationId xmlns:a16="http://schemas.microsoft.com/office/drawing/2014/main" id="{AC43C3E8-C5A1-4534-9DCC-3A966C17E21F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33211819"/>
              </p:ext>
            </p:extLst>
          </p:nvPr>
        </p:nvGraphicFramePr>
        <p:xfrm>
          <a:off x="8963908" y="719464"/>
          <a:ext cx="2062127" cy="5951675"/>
        </p:xfrm>
        <a:graphic>
          <a:graphicData uri="http://schemas.openxmlformats.org/drawingml/2006/table">
            <a:tbl>
              <a:tblPr/>
              <a:tblGrid>
                <a:gridCol w="2062127">
                  <a:extLst>
                    <a:ext uri="{9D8B030D-6E8A-4147-A177-3AD203B41FA5}">
                      <a16:colId xmlns:a16="http://schemas.microsoft.com/office/drawing/2014/main" val="2025806962"/>
                    </a:ext>
                  </a:extLst>
                </a:gridCol>
              </a:tblGrid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Benešov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602827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Kladno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37619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Praha-západ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81902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Rakovník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627683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Teplice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800842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Rychnov nad Kněžnou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67573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Pardubice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209254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Svitavy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444811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Ústí nad Orlicí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765409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Pelhřimov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919642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Kroměříž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409603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Bruntál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52731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Frýdek-Místek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86122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Nymburk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258216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České Budějovice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644065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Klatovy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749020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Liberec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324032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Český Krumlov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171516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Praha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539089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Praha-východ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880090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Příbram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012897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Domažlice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928418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Semily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749898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Žďár nad Sázavou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193490"/>
                  </a:ext>
                </a:extLst>
              </a:tr>
              <a:tr h="23806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Ostrava-město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74277"/>
                  </a:ext>
                </a:extLst>
              </a:tr>
            </a:tbl>
          </a:graphicData>
        </a:graphic>
      </p:graphicFrame>
      <p:sp>
        <p:nvSpPr>
          <p:cNvPr id="29" name="TextovéPole 28"/>
          <p:cNvSpPr txBox="1"/>
          <p:nvPr/>
        </p:nvSpPr>
        <p:spPr>
          <a:xfrm>
            <a:off x="341925" y="869295"/>
            <a:ext cx="179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OKRESY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0B3310DB-6440-4D99-B7E9-30433A28191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1925" y="5718841"/>
            <a:ext cx="180000" cy="180000"/>
          </a:xfrm>
          <a:prstGeom prst="rect">
            <a:avLst/>
          </a:prstGeom>
          <a:solidFill>
            <a:srgbClr val="D0CCCE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F43A6F6A-7757-416F-A3D5-7EF7F127975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51925" y="6090996"/>
            <a:ext cx="180000" cy="180000"/>
          </a:xfrm>
          <a:prstGeom prst="rect">
            <a:avLst/>
          </a:prstGeom>
          <a:solidFill>
            <a:srgbClr val="595353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4B3D4470-8DBA-4565-BDE2-E1411E8D36B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51925" y="6491139"/>
            <a:ext cx="180000" cy="18000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D650C9B1-A3B1-4437-86D7-17CBE660EB6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17650" y="5624175"/>
            <a:ext cx="924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&gt; 1,2 při 7denních počtech nových případů &lt; 12,5/100tis. obyv. </a:t>
            </a:r>
            <a:endParaRPr kumimoji="0" lang="cs-CZ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8F5E6BC0-C78E-4C71-984A-37857A89274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17650" y="602315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 počty nových případů &gt; 12,5/100tis. obyv. a zároveň s R &lt; 0,95 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5C282CF5-5E78-490D-B515-2E1E34EA373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17650" y="639248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7denní počty nových případů &gt; 12,5/100tis. obyv. a zároveň s R ≥ 0,95</a:t>
            </a:r>
          </a:p>
        </p:txBody>
      </p:sp>
    </p:spTree>
    <p:extLst>
      <p:ext uri="{BB962C8B-B14F-4D97-AF65-F5344CB8AC3E}">
        <p14:creationId xmlns:p14="http://schemas.microsoft.com/office/powerpoint/2010/main" val="3214373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1E51AE8D-81E7-4A3C-9219-427456131F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4" y="710011"/>
            <a:ext cx="7691350" cy="5074523"/>
          </a:xfrm>
          <a:prstGeom prst="rect">
            <a:avLst/>
          </a:prstGeom>
        </p:spPr>
      </p:pic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u="sng" dirty="0"/>
              <a:t>Přehled ORP</a:t>
            </a:r>
            <a:r>
              <a:rPr lang="pl-PL" sz="2000" dirty="0"/>
              <a:t> s potenciálně rizikovými epidemickými hodnotami </a:t>
            </a:r>
            <a:br>
              <a:rPr lang="pl-PL" sz="2000" dirty="0"/>
            </a:br>
            <a:r>
              <a:rPr lang="pl-PL" sz="2000" dirty="0"/>
              <a:t>(kalkulace s hranicí týdenního záchytu 12,5 případů / 100tis. obyv.)</a:t>
            </a:r>
            <a:endParaRPr lang="cs-CZ" sz="2000" dirty="0">
              <a:latin typeface="+mn-lt"/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341925" y="869295"/>
            <a:ext cx="179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ORP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91D0A08-BEB2-437C-9414-DC6C39A8445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51925" y="5718841"/>
            <a:ext cx="180000" cy="180000"/>
          </a:xfrm>
          <a:prstGeom prst="rect">
            <a:avLst/>
          </a:prstGeom>
          <a:solidFill>
            <a:srgbClr val="D0CC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E62157A4-DDE6-4012-81C4-2A0C267BC12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1925" y="6090996"/>
            <a:ext cx="180000" cy="180000"/>
          </a:xfrm>
          <a:prstGeom prst="rect">
            <a:avLst/>
          </a:prstGeom>
          <a:solidFill>
            <a:srgbClr val="59535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A992A7BD-6D5B-4F0E-A8BD-0543F9CF95A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51925" y="6491139"/>
            <a:ext cx="180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C03A7965-BBAF-434E-BEFB-27903A03CFF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17650" y="5624175"/>
            <a:ext cx="698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 &gt; 1,2 při 7denních počtech nových případů &lt; 12,5/100tis. obyv. 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4E2F5F7D-D0BC-44BF-9D8B-9CC577DC3D1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17650" y="6023152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7denní počty nových případů &gt; 12,5/100tis. obyv. a zároveň s R &lt;0,95 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0F1D4B87-C3BD-47FD-892F-0982E806691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17650" y="6392484"/>
            <a:ext cx="89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7denní počty nových případů &gt; 12,5/100tis. obyv. a zároveň s R ≥0,95</a:t>
            </a:r>
          </a:p>
        </p:txBody>
      </p:sp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70D2DB62-5501-4010-9BF0-69CCDED4D627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295545591"/>
              </p:ext>
            </p:extLst>
          </p:nvPr>
        </p:nvGraphicFramePr>
        <p:xfrm>
          <a:off x="8696818" y="869294"/>
          <a:ext cx="2741973" cy="43181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1973">
                  <a:extLst>
                    <a:ext uri="{9D8B030D-6E8A-4147-A177-3AD203B41FA5}">
                      <a16:colId xmlns:a16="http://schemas.microsoft.com/office/drawing/2014/main" val="1458768259"/>
                    </a:ext>
                  </a:extLst>
                </a:gridCol>
              </a:tblGrid>
              <a:tr h="254010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Praha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146774"/>
                  </a:ext>
                </a:extLst>
              </a:tr>
              <a:tr h="254010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Říčany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58245"/>
                  </a:ext>
                </a:extLst>
              </a:tr>
              <a:tr h="254010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Kaplice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20824"/>
                  </a:ext>
                </a:extLst>
              </a:tr>
              <a:tr h="254010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Strakonice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400392"/>
                  </a:ext>
                </a:extLst>
              </a:tr>
              <a:tr h="254010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Blovice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124735"/>
                  </a:ext>
                </a:extLst>
              </a:tr>
              <a:tr h="254010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Horšovský Týn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67044"/>
                  </a:ext>
                </a:extLst>
              </a:tr>
              <a:tr h="254010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Tachov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963673"/>
                  </a:ext>
                </a:extLst>
              </a:tr>
              <a:tr h="254010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Semily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458678"/>
                  </a:ext>
                </a:extLst>
              </a:tr>
              <a:tr h="254010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Telč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730277"/>
                  </a:ext>
                </a:extLst>
              </a:tr>
              <a:tr h="254010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Velké Meziříčí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884206"/>
                  </a:ext>
                </a:extLst>
              </a:tr>
              <a:tr h="254010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Žďár nad Sázavou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71248"/>
                  </a:ext>
                </a:extLst>
              </a:tr>
              <a:tr h="254010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Rosice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79483"/>
                  </a:ext>
                </a:extLst>
              </a:tr>
              <a:tr h="254010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Litovel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250430"/>
                  </a:ext>
                </a:extLst>
              </a:tr>
              <a:tr h="254010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Zlín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189542"/>
                  </a:ext>
                </a:extLst>
              </a:tr>
              <a:tr h="254010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Kravaře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466936"/>
                  </a:ext>
                </a:extLst>
              </a:tr>
              <a:tr h="254010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Ostrava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414109"/>
                  </a:ext>
                </a:extLst>
              </a:tr>
              <a:tr h="254010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Sedlčany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994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455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diagnostické </a:t>
            </a:r>
            <a:r>
              <a:rPr lang="cs-CZ" dirty="0" smtClean="0"/>
              <a:t>a klinické indikace 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/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13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/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2CB2F3B1-4209-4EFC-B953-241F066E4E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1183" y="538877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20" name="Obdélník 19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488905" y="2665996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</p:spTree>
    <p:extLst>
      <p:ext uri="{BB962C8B-B14F-4D97-AF65-F5344CB8AC3E}">
        <p14:creationId xmlns:p14="http://schemas.microsoft.com/office/powerpoint/2010/main" val="1416973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275" y="3693109"/>
            <a:ext cx="11737724" cy="2238375"/>
          </a:xfrm>
        </p:spPr>
        <p:txBody>
          <a:bodyPr>
            <a:normAutofit/>
          </a:bodyPr>
          <a:lstStyle/>
          <a:p>
            <a:r>
              <a:rPr lang="cs-CZ" sz="5000" b="1" dirty="0" smtClean="0"/>
              <a:t>Zátěž nemocnic </a:t>
            </a:r>
            <a:endParaRPr lang="cs-CZ" sz="5000" b="1" dirty="0"/>
          </a:p>
        </p:txBody>
      </p:sp>
    </p:spTree>
    <p:extLst>
      <p:ext uri="{BB962C8B-B14F-4D97-AF65-F5344CB8AC3E}">
        <p14:creationId xmlns:p14="http://schemas.microsoft.com/office/powerpoint/2010/main" val="3160607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ovéPole 13">
            <a:extLst>
              <a:ext uri="{FF2B5EF4-FFF2-40B4-BE49-F238E27FC236}">
                <a16:creationId xmlns:a16="http://schemas.microsoft.com/office/drawing/2014/main" id="{7C764D1A-68C2-47CF-9E50-A28EB0F2ED2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32105" y="33126"/>
            <a:ext cx="1134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3000" b="1" dirty="0">
                <a:solidFill>
                  <a:prstClr val="black"/>
                </a:solidFill>
              </a:rPr>
              <a:t>Počet nově nakažených potenciálně zranitelných pacientů setrvale klesá a snižuje tak zátěž nemocnic. Jde o efekt postupující vakcinace. </a:t>
            </a:r>
            <a:endParaRPr lang="cs-CZ" sz="3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6" name="Chart 4">
            <a:extLst>
              <a:ext uri="{FF2B5EF4-FFF2-40B4-BE49-F238E27FC236}">
                <a16:creationId xmlns:a16="http://schemas.microsoft.com/office/drawing/2014/main" id="{833A5CE7-EFE4-4FF9-8B90-B0FD849FE3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8747811"/>
              </p:ext>
            </p:extLst>
          </p:nvPr>
        </p:nvGraphicFramePr>
        <p:xfrm>
          <a:off x="95247" y="2824205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" name="TextovéPole 6">
            <a:extLst>
              <a:ext uri="{FF2B5EF4-FFF2-40B4-BE49-F238E27FC236}">
                <a16:creationId xmlns:a16="http://schemas.microsoft.com/office/drawing/2014/main" id="{CB45B59F-8A81-4DD2-B8A6-842CB8B659F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53063" y="2214940"/>
            <a:ext cx="236270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Populace seniorů 65+ let</a:t>
            </a:r>
          </a:p>
        </p:txBody>
      </p:sp>
      <p:graphicFrame>
        <p:nvGraphicFramePr>
          <p:cNvPr id="9" name="Tabulka 3">
            <a:extLst>
              <a:ext uri="{FF2B5EF4-FFF2-40B4-BE49-F238E27FC236}">
                <a16:creationId xmlns:a16="http://schemas.microsoft.com/office/drawing/2014/main" id="{2A2F496C-4519-4DFD-A81D-30753DEDD723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19492793"/>
              </p:ext>
            </p:extLst>
          </p:nvPr>
        </p:nvGraphicFramePr>
        <p:xfrm>
          <a:off x="4539343" y="1318755"/>
          <a:ext cx="6646969" cy="2217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9983">
                  <a:extLst>
                    <a:ext uri="{9D8B030D-6E8A-4147-A177-3AD203B41FA5}">
                      <a16:colId xmlns:a16="http://schemas.microsoft.com/office/drawing/2014/main" val="653187899"/>
                    </a:ext>
                  </a:extLst>
                </a:gridCol>
                <a:gridCol w="2306986">
                  <a:extLst>
                    <a:ext uri="{9D8B030D-6E8A-4147-A177-3AD203B41FA5}">
                      <a16:colId xmlns:a16="http://schemas.microsoft.com/office/drawing/2014/main" val="348641574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9144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3000" b="1" u="sng">
                          <a:solidFill>
                            <a:srgbClr val="C00000"/>
                          </a:solidFill>
                          <a:latin typeface="+mn-lt"/>
                        </a:rPr>
                        <a:t>Nově diagnostikovaní ve věku 65+</a:t>
                      </a:r>
                      <a:endParaRPr lang="cs-CZ" sz="3000" b="1" u="sng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cs-CZ" sz="3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6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uplynulé 3 dny: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29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7 dní: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  <a:endParaRPr lang="cs-CZ" sz="3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3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cs-CZ" sz="3600" b="1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Za uplynulých 14 dní: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36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741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727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ulka 33">
            <a:extLst>
              <a:ext uri="{FF2B5EF4-FFF2-40B4-BE49-F238E27FC236}">
                <a16:creationId xmlns:a16="http://schemas.microsoft.com/office/drawing/2014/main" id="{0611C8C1-9A77-4137-A669-B566B921505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088673"/>
          <a:ext cx="9064944" cy="3505200"/>
        </p:xfrm>
        <a:graphic>
          <a:graphicData uri="http://schemas.openxmlformats.org/drawingml/2006/table">
            <a:tbl>
              <a:tblPr/>
              <a:tblGrid>
                <a:gridCol w="7173873">
                  <a:extLst>
                    <a:ext uri="{9D8B030D-6E8A-4147-A177-3AD203B41FA5}">
                      <a16:colId xmlns:a16="http://schemas.microsoft.com/office/drawing/2014/main" val="1918387992"/>
                    </a:ext>
                  </a:extLst>
                </a:gridCol>
                <a:gridCol w="1891071">
                  <a:extLst>
                    <a:ext uri="{9D8B030D-6E8A-4147-A177-3AD203B41FA5}">
                      <a16:colId xmlns:a16="http://schemas.microsoft.com/office/drawing/2014/main" val="1639439843"/>
                    </a:ext>
                  </a:extLst>
                </a:gridCol>
              </a:tblGrid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Celkem v nemocnici: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789772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JIP: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122535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UPV: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193534"/>
                  </a:ext>
                </a:extLst>
              </a:tr>
              <a:tr h="798192">
                <a:tc>
                  <a:txBody>
                    <a:bodyPr/>
                    <a:lstStyle/>
                    <a:p>
                      <a:pPr algn="l" fontAlgn="b"/>
                      <a:r>
                        <a:rPr lang="cs-CZ" sz="57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 toho ECMO:</a:t>
                      </a:r>
                      <a:endParaRPr lang="cs-CZ" sz="57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5700" b="0" i="0" u="none" strike="noStrike" baseline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cs-CZ" sz="5700" b="0" i="0" u="none" strike="noStrike" baseline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537972"/>
                  </a:ext>
                </a:extLst>
              </a:tr>
            </a:tbl>
          </a:graphicData>
        </a:graphic>
      </p:graphicFrame>
      <p:sp>
        <p:nvSpPr>
          <p:cNvPr id="35" name="Šipka dolů 1">
            <a:extLst>
              <a:ext uri="{FF2B5EF4-FFF2-40B4-BE49-F238E27FC236}">
                <a16:creationId xmlns:a16="http://schemas.microsoft.com/office/drawing/2014/main" id="{273E8147-1472-4BD2-B50D-7B3FC07C0A0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144651" y="1892081"/>
            <a:ext cx="1588655" cy="785091"/>
          </a:xfrm>
          <a:prstGeom prst="downArrow">
            <a:avLst/>
          </a:prstGeom>
          <a:solidFill>
            <a:srgbClr val="3059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AFABE329-CC08-4062-8E80-53173DE0C38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7008" y="334108"/>
            <a:ext cx="11131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Aktuální 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počty </a:t>
            </a:r>
            <a:r>
              <a:rPr kumimoji="0" lang="en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hospitalizovaných</a:t>
            </a: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pacientů klesají</a:t>
            </a:r>
            <a:b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roste i dostupná kapacita lůžek, včetně JIP</a:t>
            </a:r>
            <a:endParaRPr kumimoji="0" lang="cs-CZ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Šipka doprava 5">
            <a:extLst>
              <a:ext uri="{FF2B5EF4-FFF2-40B4-BE49-F238E27FC236}">
                <a16:creationId xmlns:a16="http://schemas.microsoft.com/office/drawing/2014/main" id="{8B605E19-8E0D-463F-BF24-B2B0E9C63CD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5400000">
            <a:off x="10031632" y="3369110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Šipka doprava 6">
            <a:extLst>
              <a:ext uri="{FF2B5EF4-FFF2-40B4-BE49-F238E27FC236}">
                <a16:creationId xmlns:a16="http://schemas.microsoft.com/office/drawing/2014/main" id="{D25A05A7-A807-4583-A277-C5FD37355EA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10031632" y="4224634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Šipka doprava 7">
            <a:extLst>
              <a:ext uri="{FF2B5EF4-FFF2-40B4-BE49-F238E27FC236}">
                <a16:creationId xmlns:a16="http://schemas.microsoft.com/office/drawing/2014/main" id="{6DB20091-CCBD-46D7-9A06-C1C750C62DA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5400000">
            <a:off x="10031632" y="5084257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Šipka doprava 7">
            <a:extLst>
              <a:ext uri="{FF2B5EF4-FFF2-40B4-BE49-F238E27FC236}">
                <a16:creationId xmlns:a16="http://schemas.microsoft.com/office/drawing/2014/main" id="{A73723C6-25FD-4433-AFB1-043FE8AB577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5400000">
            <a:off x="10019398" y="5943880"/>
            <a:ext cx="493059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Tabulka 4">
            <a:extLst>
              <a:ext uri="{FF2B5EF4-FFF2-40B4-BE49-F238E27FC236}">
                <a16:creationId xmlns:a16="http://schemas.microsoft.com/office/drawing/2014/main" id="{175F2AF9-2D1A-4E1D-BD65-68B7758CEE70}"/>
              </a:ext>
            </a:extLst>
          </p:cNvPr>
          <p:cNvGraphicFramePr>
            <a:graphicFrameLocks noGrp="1"/>
          </p:cNvGraphicFramePr>
          <p:nvPr/>
        </p:nvGraphicFramePr>
        <p:xfrm>
          <a:off x="7737231" y="2713132"/>
          <a:ext cx="307730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846">
                  <a:extLst>
                    <a:ext uri="{9D8B030D-6E8A-4147-A177-3AD203B41FA5}">
                      <a16:colId xmlns:a16="http://schemas.microsoft.com/office/drawing/2014/main" val="3701563452"/>
                    </a:ext>
                  </a:extLst>
                </a:gridCol>
                <a:gridCol w="1758462">
                  <a:extLst>
                    <a:ext uri="{9D8B030D-6E8A-4147-A177-3AD203B41FA5}">
                      <a16:colId xmlns:a16="http://schemas.microsoft.com/office/drawing/2014/main" val="2121585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cs-CZ" sz="2400"/>
                        <a:t>Stav k</a:t>
                      </a:r>
                      <a:endParaRPr lang="cs-CZ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24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21.06.2021</a:t>
                      </a:r>
                      <a:endParaRPr lang="cs-CZ" sz="2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2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004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1">
            <a:extLst>
              <a:ext uri="{FF2B5EF4-FFF2-40B4-BE49-F238E27FC236}">
                <a16:creationId xmlns:a16="http://schemas.microsoft.com/office/drawing/2014/main" id="{BBD5237A-AC5F-4DC8-A25F-195F6352F6B5}"/>
              </a:ext>
            </a:extLst>
          </p:cNvPr>
          <p:cNvGraphicFramePr/>
          <p:nvPr/>
        </p:nvGraphicFramePr>
        <p:xfrm>
          <a:off x="386622" y="1863980"/>
          <a:ext cx="11805378" cy="5001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5" name="Skupina 24">
            <a:extLst>
              <a:ext uri="{FF2B5EF4-FFF2-40B4-BE49-F238E27FC236}">
                <a16:creationId xmlns:a16="http://schemas.microsoft.com/office/drawing/2014/main" id="{F1E29AA3-5156-427F-B2C1-D2E12C92F6C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043036" y="4132815"/>
            <a:ext cx="1900937" cy="954107"/>
            <a:chOff x="10258697" y="3526984"/>
            <a:chExt cx="1900937" cy="954107"/>
          </a:xfrm>
        </p:grpSpPr>
        <p:cxnSp>
          <p:nvCxnSpPr>
            <p:cNvPr id="28" name="Přímá spojnice 27">
              <a:extLst>
                <a:ext uri="{FF2B5EF4-FFF2-40B4-BE49-F238E27FC236}">
                  <a16:creationId xmlns:a16="http://schemas.microsoft.com/office/drawing/2014/main" id="{D12AFE89-D298-4590-BA62-418EF54DFC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EB4B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Přímá spojnice 30">
              <a:extLst>
                <a:ext uri="{FF2B5EF4-FFF2-40B4-BE49-F238E27FC236}">
                  <a16:creationId xmlns:a16="http://schemas.microsoft.com/office/drawing/2014/main" id="{6DFDDB18-B447-4EBF-9692-3FE08A7B928C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bdélník 31">
              <a:extLst>
                <a:ext uri="{FF2B5EF4-FFF2-40B4-BE49-F238E27FC236}">
                  <a16:creationId xmlns:a16="http://schemas.microsoft.com/office/drawing/2014/main" id="{FEAB3C5E-988C-4976-BDE0-94F78D098E43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ovéPole 28">
              <a:extLst>
                <a:ext uri="{FF2B5EF4-FFF2-40B4-BE49-F238E27FC236}">
                  <a16:creationId xmlns:a16="http://schemas.microsoft.com/office/drawing/2014/main" id="{17FCD1B8-AF59-4256-8A7E-355DD95C89A9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Reálné hodnoty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</a:t>
              </a: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 0,90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0,70</a:t>
              </a:r>
              <a:endPara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xtBox 14">
            <a:extLst>
              <a:ext uri="{FF2B5EF4-FFF2-40B4-BE49-F238E27FC236}">
                <a16:creationId xmlns:a16="http://schemas.microsoft.com/office/drawing/2014/main" id="{5A11BCFC-49AD-487D-BBB2-8BDDECE7C06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16200000">
            <a:off x="-1140141" y="4287824"/>
            <a:ext cx="277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</a:p>
        </p:txBody>
      </p:sp>
      <p:sp>
        <p:nvSpPr>
          <p:cNvPr id="23" name="TextovéPole 22"/>
          <p:cNvSpPr txBox="1"/>
          <p:nvPr/>
        </p:nvSpPr>
        <p:spPr>
          <a:xfrm>
            <a:off x="381739" y="94911"/>
            <a:ext cx="11375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ČR </a:t>
            </a:r>
            <a:r>
              <a:rPr kumimoji="0" lang="cs-CZ" sz="30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klesají</a:t>
            </a:r>
          </a:p>
        </p:txBody>
      </p:sp>
      <p:sp>
        <p:nvSpPr>
          <p:cNvPr id="29" name="Zahnutá šipka nahoru 25">
            <a:extLst>
              <a:ext uri="{FF2B5EF4-FFF2-40B4-BE49-F238E27FC236}">
                <a16:creationId xmlns:a16="http://schemas.microsoft.com/office/drawing/2014/main" id="{77962815-283B-44A7-A845-1BB5AFDAE33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Zahnutá šipka nahoru 25">
            <a:extLst>
              <a:ext uri="{FF2B5EF4-FFF2-40B4-BE49-F238E27FC236}">
                <a16:creationId xmlns:a16="http://schemas.microsoft.com/office/drawing/2014/main" id="{900DBD3A-25FF-44DB-9A70-41A63B98A098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ahnutá šipka nahoru 25">
            <a:extLst>
              <a:ext uri="{FF2B5EF4-FFF2-40B4-BE49-F238E27FC236}">
                <a16:creationId xmlns:a16="http://schemas.microsoft.com/office/drawing/2014/main" id="{8BC9AE2D-ED68-40C1-9F08-DFCD52A3016B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Tabulka 1">
            <a:extLst>
              <a:ext uri="{FF2B5EF4-FFF2-40B4-BE49-F238E27FC236}">
                <a16:creationId xmlns:a16="http://schemas.microsoft.com/office/drawing/2014/main" id="{2FEA9B14-7FBC-43E2-936A-957144838DB4}"/>
              </a:ext>
            </a:extLst>
          </p:cNvPr>
          <p:cNvGraphicFramePr>
            <a:graphicFrameLocks noGrp="1"/>
          </p:cNvGraphicFramePr>
          <p:nvPr/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17. 5.–23. 5.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24. 5.–30.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31. 5.–6.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7. 6.–13.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14. 6.–20.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1 081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676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404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222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 případů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-37.5 %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-40.2 %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-45.0 %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-50.9 %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44" name="TextBox 9">
            <a:extLst>
              <a:ext uri="{FF2B5EF4-FFF2-40B4-BE49-F238E27FC236}">
                <a16:creationId xmlns:a16="http://schemas.microsoft.com/office/drawing/2014/main" id="{A7EDDDB3-60FE-4BF3-AD6E-EC4DF377ACB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084777" y="3305908"/>
            <a:ext cx="1859196" cy="47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Pacienti hospitalizovaní v nemocnicích regionu</a:t>
            </a:r>
          </a:p>
        </p:txBody>
      </p:sp>
    </p:spTree>
    <p:extLst>
      <p:ext uri="{BB962C8B-B14F-4D97-AF65-F5344CB8AC3E}">
        <p14:creationId xmlns:p14="http://schemas.microsoft.com/office/powerpoint/2010/main" val="3919398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11">
            <a:extLst>
              <a:ext uri="{FF2B5EF4-FFF2-40B4-BE49-F238E27FC236}">
                <a16:creationId xmlns:a16="http://schemas.microsoft.com/office/drawing/2014/main" id="{C339E20A-C935-462E-82AF-6CCF7E0FD7FD}"/>
              </a:ext>
            </a:extLst>
          </p:cNvPr>
          <p:cNvGraphicFramePr/>
          <p:nvPr/>
        </p:nvGraphicFramePr>
        <p:xfrm>
          <a:off x="557348" y="1855142"/>
          <a:ext cx="11634651" cy="5001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6" name="Skupina 25">
            <a:extLst>
              <a:ext uri="{FF2B5EF4-FFF2-40B4-BE49-F238E27FC236}">
                <a16:creationId xmlns:a16="http://schemas.microsoft.com/office/drawing/2014/main" id="{8C2D4D41-0A31-40B4-B634-F96D58FDA3D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043036" y="4123977"/>
            <a:ext cx="1900937" cy="954107"/>
            <a:chOff x="10258697" y="3526984"/>
            <a:chExt cx="1900937" cy="954107"/>
          </a:xfrm>
        </p:grpSpPr>
        <p:cxnSp>
          <p:nvCxnSpPr>
            <p:cNvPr id="28" name="Přímá spojnice 27">
              <a:extLst>
                <a:ext uri="{FF2B5EF4-FFF2-40B4-BE49-F238E27FC236}">
                  <a16:creationId xmlns:a16="http://schemas.microsoft.com/office/drawing/2014/main" id="{4030909B-B37D-4EEB-8455-E69A028473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113572"/>
              <a:ext cx="360000" cy="0"/>
            </a:xfrm>
            <a:prstGeom prst="line">
              <a:avLst/>
            </a:prstGeom>
            <a:ln w="28575">
              <a:solidFill>
                <a:srgbClr val="EB4B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Přímá spojnice 28">
              <a:extLst>
                <a:ext uri="{FF2B5EF4-FFF2-40B4-BE49-F238E27FC236}">
                  <a16:creationId xmlns:a16="http://schemas.microsoft.com/office/drawing/2014/main" id="{7878E8D6-CE74-4CE0-BD80-95C939A90F4C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697" y="4328560"/>
              <a:ext cx="360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bdélník 29">
              <a:extLst>
                <a:ext uri="{FF2B5EF4-FFF2-40B4-BE49-F238E27FC236}">
                  <a16:creationId xmlns:a16="http://schemas.microsoft.com/office/drawing/2014/main" id="{986F9815-15AC-470D-A846-DC4140958B9A}"/>
                </a:ext>
              </a:extLst>
            </p:cNvPr>
            <p:cNvSpPr/>
            <p:nvPr/>
          </p:nvSpPr>
          <p:spPr>
            <a:xfrm>
              <a:off x="10270650" y="3620519"/>
              <a:ext cx="360000" cy="130628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ovéPole 28">
              <a:extLst>
                <a:ext uri="{FF2B5EF4-FFF2-40B4-BE49-F238E27FC236}">
                  <a16:creationId xmlns:a16="http://schemas.microsoft.com/office/drawing/2014/main" id="{1F7DF2DE-CB74-47C8-A38A-905DE08F66CA}"/>
                </a:ext>
              </a:extLst>
            </p:cNvPr>
            <p:cNvSpPr txBox="1"/>
            <p:nvPr/>
          </p:nvSpPr>
          <p:spPr>
            <a:xfrm>
              <a:off x="10630650" y="3526984"/>
              <a:ext cx="15289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Reálné hodnoty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s-CZ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</a:t>
              </a: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 0,90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 = 0,70</a:t>
              </a:r>
              <a:endParaRPr kumimoji="0" lang="cs-CZ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extBox 14">
            <a:extLst>
              <a:ext uri="{FF2B5EF4-FFF2-40B4-BE49-F238E27FC236}">
                <a16:creationId xmlns:a16="http://schemas.microsoft.com/office/drawing/2014/main" id="{4231A2FA-B47D-4C3D-8DDD-0F1ACD6C839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16200000">
            <a:off x="-983075" y="3867155"/>
            <a:ext cx="2776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Predikovaný počet pacientů</a:t>
            </a:r>
            <a:b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vyžadujících intenzivní péči</a:t>
            </a:r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507D902C-D9A4-417A-909B-281157810E3B}"/>
              </a:ext>
            </a:extLst>
          </p:cNvPr>
          <p:cNvSpPr txBox="1"/>
          <p:nvPr/>
        </p:nvSpPr>
        <p:spPr>
          <a:xfrm>
            <a:off x="184727" y="12542"/>
            <a:ext cx="1179768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 týdenním srovnání počty hospitalizací na JIP v ČR </a:t>
            </a:r>
            <a:r>
              <a:rPr kumimoji="0" lang="cs-CZ" sz="28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klesají</a:t>
            </a:r>
            <a:endParaRPr kumimoji="0" lang="cs-CZ" sz="28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Tabulka 42">
            <a:extLst>
              <a:ext uri="{FF2B5EF4-FFF2-40B4-BE49-F238E27FC236}">
                <a16:creationId xmlns:a16="http://schemas.microsoft.com/office/drawing/2014/main" id="{FB4C8454-CEFD-4896-A508-4C037794632C}"/>
              </a:ext>
            </a:extLst>
          </p:cNvPr>
          <p:cNvGraphicFramePr>
            <a:graphicFrameLocks noGrp="1"/>
          </p:cNvGraphicFramePr>
          <p:nvPr/>
        </p:nvGraphicFramePr>
        <p:xfrm>
          <a:off x="1019853" y="679650"/>
          <a:ext cx="10357393" cy="1334332"/>
        </p:xfrm>
        <a:graphic>
          <a:graphicData uri="http://schemas.openxmlformats.org/drawingml/2006/table">
            <a:tbl>
              <a:tblPr/>
              <a:tblGrid>
                <a:gridCol w="876125">
                  <a:extLst>
                    <a:ext uri="{9D8B030D-6E8A-4147-A177-3AD203B41FA5}">
                      <a16:colId xmlns:a16="http://schemas.microsoft.com/office/drawing/2014/main" val="48520255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833894502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339390954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442937595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0058184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681172455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2578983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80954013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1762303921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93065235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5881896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938193226"/>
                    </a:ext>
                  </a:extLst>
                </a:gridCol>
                <a:gridCol w="611695">
                  <a:extLst>
                    <a:ext uri="{9D8B030D-6E8A-4147-A177-3AD203B41FA5}">
                      <a16:colId xmlns:a16="http://schemas.microsoft.com/office/drawing/2014/main" val="2183149112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057481270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8473100"/>
                    </a:ext>
                  </a:extLst>
                </a:gridCol>
              </a:tblGrid>
              <a:tr h="318119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stav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7095"/>
                  </a:ext>
                </a:extLst>
              </a:tr>
              <a:tr h="318119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17. 5.–23. 5.</a:t>
                      </a:r>
                      <a:endParaRPr lang="cs-CZ" sz="16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24. 5.–30. 5.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31. 5.–6.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7. 6.–13.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14. 6.–20. 6.</a:t>
                      </a:r>
                    </a:p>
                  </a:txBody>
                  <a:tcPr marL="7620" marR="7620" marT="762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05143"/>
                  </a:ext>
                </a:extLst>
              </a:tr>
              <a:tr h="35346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227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případů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466746"/>
                  </a:ext>
                </a:extLst>
              </a:tr>
              <a:tr h="344629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-38.3 %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-42.1 %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-43.2 %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-54.3 %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61907"/>
                  </a:ext>
                </a:extLst>
              </a:tr>
            </a:tbl>
          </a:graphicData>
        </a:graphic>
      </p:graphicFrame>
      <p:sp>
        <p:nvSpPr>
          <p:cNvPr id="44" name="Zahnutá šipka nahoru 25">
            <a:extLst>
              <a:ext uri="{FF2B5EF4-FFF2-40B4-BE49-F238E27FC236}">
                <a16:creationId xmlns:a16="http://schemas.microsoft.com/office/drawing/2014/main" id="{DD00329A-1C9A-46DB-B313-08A07865150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72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Zahnutá šipka nahoru 25">
            <a:extLst>
              <a:ext uri="{FF2B5EF4-FFF2-40B4-BE49-F238E27FC236}">
                <a16:creationId xmlns:a16="http://schemas.microsoft.com/office/drawing/2014/main" id="{D048DF33-1F93-4BCD-9CA7-BEB90F6D9964}"/>
              </a:ext>
            </a:extLst>
          </p:cNvPr>
          <p:cNvSpPr/>
          <p:nvPr/>
        </p:nvSpPr>
        <p:spPr>
          <a:xfrm>
            <a:off x="5116865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Zahnutá šipka nahoru 25">
            <a:extLst>
              <a:ext uri="{FF2B5EF4-FFF2-40B4-BE49-F238E27FC236}">
                <a16:creationId xmlns:a16="http://schemas.microsoft.com/office/drawing/2014/main" id="{061772AD-B26D-41E1-8302-56FC079A1B0F}"/>
              </a:ext>
            </a:extLst>
          </p:cNvPr>
          <p:cNvSpPr/>
          <p:nvPr/>
        </p:nvSpPr>
        <p:spPr>
          <a:xfrm>
            <a:off x="7086280" y="2013982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81B9859D-FCC7-4B87-A5A4-E0A0318FD9E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084777" y="3305908"/>
            <a:ext cx="1859196" cy="470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Pacienti hospitalizovaní v nemocnicích regionu</a:t>
            </a:r>
          </a:p>
        </p:txBody>
      </p:sp>
    </p:spTree>
    <p:extLst>
      <p:ext uri="{BB962C8B-B14F-4D97-AF65-F5344CB8AC3E}">
        <p14:creationId xmlns:p14="http://schemas.microsoft.com/office/powerpoint/2010/main" val="629384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275" y="3693109"/>
            <a:ext cx="11737724" cy="2238375"/>
          </a:xfrm>
        </p:spPr>
        <p:txBody>
          <a:bodyPr>
            <a:normAutofit/>
          </a:bodyPr>
          <a:lstStyle/>
          <a:p>
            <a:r>
              <a:rPr lang="cs-CZ" sz="5000" b="1" dirty="0"/>
              <a:t>Vybrané závěry prediktivních </a:t>
            </a:r>
          </a:p>
          <a:p>
            <a:r>
              <a:rPr lang="cs-CZ" sz="5000" b="1" dirty="0"/>
              <a:t>populačních modelů </a:t>
            </a:r>
          </a:p>
        </p:txBody>
      </p:sp>
    </p:spTree>
    <p:extLst>
      <p:ext uri="{BB962C8B-B14F-4D97-AF65-F5344CB8AC3E}">
        <p14:creationId xmlns:p14="http://schemas.microsoft.com/office/powerpoint/2010/main" val="2841641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231940" y="2784875"/>
            <a:ext cx="117852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cs-CZ" sz="3200" b="1" dirty="0">
                <a:solidFill>
                  <a:srgbClr val="0000FF"/>
                </a:solidFill>
              </a:rPr>
              <a:t>Reálná data a vývoj epidemie dosud potvrzují, že rozvolnění </a:t>
            </a:r>
          </a:p>
          <a:p>
            <a:pPr lvl="0" algn="ctr">
              <a:defRPr/>
            </a:pPr>
            <a:r>
              <a:rPr lang="cs-CZ" sz="3200" b="1" dirty="0">
                <a:solidFill>
                  <a:srgbClr val="0000FF"/>
                </a:solidFill>
              </a:rPr>
              <a:t>v dubnu a v květnu se na vývoji epidemie neprojevilo, situace je stabilní. V důsledku postupující vakcinace lze očekávat, že 7denní počet nově potvrzených případů bude dále významně klesat. </a:t>
            </a:r>
          </a:p>
          <a:p>
            <a:pPr lvl="0" algn="ctr">
              <a:defRPr/>
            </a:pPr>
            <a:endParaRPr lang="cs-CZ" sz="3200" b="1" dirty="0">
              <a:solidFill>
                <a:srgbClr val="0000FF"/>
              </a:solidFill>
            </a:endParaRPr>
          </a:p>
        </p:txBody>
      </p:sp>
      <p:sp>
        <p:nvSpPr>
          <p:cNvPr id="6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142875" y="147236"/>
            <a:ext cx="11963400" cy="1875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Virová zátěž téměř všech regionů stále setrvale klesá a rovněž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 další období lze očekávat pokles, který bude dále umocňován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postupujícím očkováním. 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5348719" y="201082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Šipka dolů 7"/>
          <p:cNvSpPr/>
          <p:nvPr/>
        </p:nvSpPr>
        <p:spPr>
          <a:xfrm>
            <a:off x="5348719" y="5523978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130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4">
            <a:extLst>
              <a:ext uri="{FF2B5EF4-FFF2-40B4-BE49-F238E27FC236}">
                <a16:creationId xmlns:a16="http://schemas.microsoft.com/office/drawing/2014/main" id="{B1276870-99EE-4D94-8977-D4A2442A6BFE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5832233"/>
              </p:ext>
            </p:extLst>
          </p:nvPr>
        </p:nvGraphicFramePr>
        <p:xfrm>
          <a:off x="556549" y="867747"/>
          <a:ext cx="11354940" cy="5955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C70790D6-BA3F-46D0-99B1-4BDE2A0A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398973" cy="576000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Modelov</a:t>
            </a:r>
            <a:r>
              <a:rPr lang="cs-CZ" dirty="0">
                <a:latin typeface="+mn-lt"/>
              </a:rPr>
              <a:t>é scénáře: </a:t>
            </a:r>
            <a:r>
              <a:rPr lang="cs-CZ" dirty="0" err="1">
                <a:latin typeface="+mn-lt"/>
              </a:rPr>
              <a:t>7denní</a:t>
            </a:r>
            <a:r>
              <a:rPr lang="cs-CZ" dirty="0">
                <a:latin typeface="+mn-lt"/>
              </a:rPr>
              <a:t> hodnoty na 100 tisíc obyvatel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D297EC6B-32AF-493A-B2A7-B285C8CEF178}"/>
              </a:ext>
            </a:extLst>
          </p:cNvPr>
          <p:cNvSpPr txBox="1"/>
          <p:nvPr/>
        </p:nvSpPr>
        <p:spPr>
          <a:xfrm>
            <a:off x="1931960" y="976711"/>
            <a:ext cx="3861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1,10</a:t>
            </a:r>
          </a:p>
        </p:txBody>
      </p:sp>
      <p:sp>
        <p:nvSpPr>
          <p:cNvPr id="17" name="Obdélník 16">
            <a:extLst>
              <a:ext uri="{FF2B5EF4-FFF2-40B4-BE49-F238E27FC236}">
                <a16:creationId xmlns:a16="http://schemas.microsoft.com/office/drawing/2014/main" id="{3C9B186B-8163-428B-A364-E90D3144B57D}"/>
              </a:ext>
            </a:extLst>
          </p:cNvPr>
          <p:cNvSpPr/>
          <p:nvPr/>
        </p:nvSpPr>
        <p:spPr>
          <a:xfrm>
            <a:off x="5175471" y="1053160"/>
            <a:ext cx="237744" cy="2377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35669B2F-D612-4664-B709-53D98132D57A}"/>
              </a:ext>
            </a:extLst>
          </p:cNvPr>
          <p:cNvSpPr txBox="1"/>
          <p:nvPr/>
        </p:nvSpPr>
        <p:spPr>
          <a:xfrm>
            <a:off x="5472652" y="1001353"/>
            <a:ext cx="157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z IS IN</a:t>
            </a:r>
            <a:endParaRPr kumimoji="0" lang="cs-CZ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Přímá spojnice 18">
            <a:extLst>
              <a:ext uri="{FF2B5EF4-FFF2-40B4-BE49-F238E27FC236}">
                <a16:creationId xmlns:a16="http://schemas.microsoft.com/office/drawing/2014/main" id="{76B85254-1A7D-488E-9830-3F99A7742F43}"/>
              </a:ext>
            </a:extLst>
          </p:cNvPr>
          <p:cNvCxnSpPr>
            <a:cxnSpLocks/>
          </p:cNvCxnSpPr>
          <p:nvPr/>
        </p:nvCxnSpPr>
        <p:spPr>
          <a:xfrm>
            <a:off x="1637215" y="1131746"/>
            <a:ext cx="2377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7DE1342D-EB8B-4B07-AF76-9D71853830EC}"/>
              </a:ext>
            </a:extLst>
          </p:cNvPr>
          <p:cNvSpPr txBox="1"/>
          <p:nvPr/>
        </p:nvSpPr>
        <p:spPr>
          <a:xfrm>
            <a:off x="1931960" y="1201931"/>
            <a:ext cx="3135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0,90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E4706C2C-C343-4CD4-BC4A-ED6979CFCE85}"/>
              </a:ext>
            </a:extLst>
          </p:cNvPr>
          <p:cNvCxnSpPr>
            <a:cxnSpLocks/>
          </p:cNvCxnSpPr>
          <p:nvPr/>
        </p:nvCxnSpPr>
        <p:spPr>
          <a:xfrm>
            <a:off x="1637215" y="1355053"/>
            <a:ext cx="23774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římá spojnice 24">
            <a:extLst>
              <a:ext uri="{FF2B5EF4-FFF2-40B4-BE49-F238E27FC236}">
                <a16:creationId xmlns:a16="http://schemas.microsoft.com/office/drawing/2014/main" id="{E453CAE8-274D-40EB-837F-1DFE06B3FC2E}"/>
              </a:ext>
            </a:extLst>
          </p:cNvPr>
          <p:cNvCxnSpPr>
            <a:cxnSpLocks/>
          </p:cNvCxnSpPr>
          <p:nvPr/>
        </p:nvCxnSpPr>
        <p:spPr>
          <a:xfrm>
            <a:off x="1637215" y="1583552"/>
            <a:ext cx="23774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ovéPole 28">
            <a:extLst>
              <a:ext uri="{FF2B5EF4-FFF2-40B4-BE49-F238E27FC236}">
                <a16:creationId xmlns:a16="http://schemas.microsoft.com/office/drawing/2014/main" id="{266137AA-9182-40A3-A142-5179882050AD}"/>
              </a:ext>
            </a:extLst>
          </p:cNvPr>
          <p:cNvSpPr txBox="1"/>
          <p:nvPr/>
        </p:nvSpPr>
        <p:spPr>
          <a:xfrm>
            <a:off x="1924103" y="1434256"/>
            <a:ext cx="38612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Epidemická křivka odpovídající R = 0,70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(scénáře ze dne </a:t>
            </a:r>
            <a:r>
              <a:rPr lang="cs-CZ" sz="1100" dirty="0">
                <a:solidFill>
                  <a:prstClr val="black"/>
                </a:solidFill>
                <a:latin typeface="Calibri" panose="020F0502020204030204"/>
              </a:rPr>
              <a:t>1</a:t>
            </a: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6. 2021)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8B058FAD-246D-4FB5-9A38-9461A45D5931}"/>
              </a:ext>
            </a:extLst>
          </p:cNvPr>
          <p:cNvSpPr txBox="1"/>
          <p:nvPr/>
        </p:nvSpPr>
        <p:spPr>
          <a:xfrm rot="16200000">
            <a:off x="-1483263" y="3360473"/>
            <a:ext cx="364083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kumulativní </a:t>
            </a:r>
            <a:r>
              <a:rPr kumimoji="0" lang="cs-CZ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</a:t>
            </a:r>
            <a:r>
              <a:rPr kumimoji="0" lang="pt-B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osob s</a:t>
            </a:r>
            <a:r>
              <a:rPr kumimoji="0" lang="cs-CZ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nově</a:t>
            </a:r>
            <a:r>
              <a:rPr kumimoji="0" lang="pt-B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prokázanou</a:t>
            </a:r>
            <a:r>
              <a:rPr kumimoji="0" lang="cs-CZ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nákazou COVID-19</a:t>
            </a:r>
            <a:r>
              <a:rPr kumimoji="0" lang="cs-CZ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 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tis. osob</a:t>
            </a:r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C2CDA8BD-006D-42A8-BA88-064DA323F845}"/>
              </a:ext>
            </a:extLst>
          </p:cNvPr>
          <p:cNvSpPr txBox="1"/>
          <p:nvPr/>
        </p:nvSpPr>
        <p:spPr>
          <a:xfrm>
            <a:off x="11558187" y="3553360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</a:p>
          <a:p>
            <a:r>
              <a:rPr lang="cs-CZ" sz="800" dirty="0">
                <a:latin typeface="Calibri" panose="020F0502020204030204" pitchFamily="34" charset="0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5B77FD62-F375-40BF-A635-0F86D4274581}"/>
              </a:ext>
            </a:extLst>
          </p:cNvPr>
          <p:cNvSpPr txBox="1"/>
          <p:nvPr/>
        </p:nvSpPr>
        <p:spPr>
          <a:xfrm>
            <a:off x="11577452" y="4621660"/>
            <a:ext cx="89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</a:p>
          <a:p>
            <a:r>
              <a:rPr lang="cs-CZ" sz="800" dirty="0">
                <a:latin typeface="Calibri" panose="020F0502020204030204" pitchFamily="34" charset="0"/>
                <a:cs typeface="Calibri" panose="020F0502020204030204" pitchFamily="34" charset="0"/>
              </a:rPr>
              <a:t>na 100 tis.</a:t>
            </a:r>
          </a:p>
        </p:txBody>
      </p:sp>
      <p:sp>
        <p:nvSpPr>
          <p:cNvPr id="27" name="TextovéPole 26"/>
          <p:cNvSpPr txBox="1"/>
          <p:nvPr>
            <p:custDataLst>
              <p:tags r:id="rId2"/>
            </p:custDataLst>
          </p:nvPr>
        </p:nvSpPr>
        <p:spPr>
          <a:xfrm>
            <a:off x="5623280" y="1755364"/>
            <a:ext cx="5954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 při zhoršení vývoje epidemie</a:t>
            </a:r>
            <a:r>
              <a:rPr kumimoji="0" lang="cs-CZ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odpovídající celo-populační hodnotě R = 1,1 by růst počtu nových případů nebyl prudký a situace by poskytla časový prostor na reakci. Stávající vývoj nicméně pokračuje dle původních optimistických scénářů pro R = cca 0,75.  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Šipka dolů 2"/>
          <p:cNvSpPr/>
          <p:nvPr/>
        </p:nvSpPr>
        <p:spPr>
          <a:xfrm>
            <a:off x="10420350" y="3075122"/>
            <a:ext cx="738002" cy="449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2865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51570"/>
            <a:ext cx="9229366" cy="707886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Schéma stavového modelu SEIR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pro dlouhodobé simulace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 </a:t>
            </a:r>
            <a:r>
              <a:rPr kumimoji="0" lang="en-US" sz="20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dopadem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</a:t>
            </a:r>
            <a:r>
              <a:rPr kumimoji="0" lang="cs-CZ" sz="20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čkování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bdélník 17">
            <a:extLst>
              <a:ext uri="{FF2B5EF4-FFF2-40B4-BE49-F238E27FC236}">
                <a16:creationId xmlns:a16="http://schemas.microsoft.com/office/drawing/2014/main" id="{2B04E69E-696B-426D-92D2-95AD65B197D7}"/>
              </a:ext>
            </a:extLst>
          </p:cNvPr>
          <p:cNvSpPr/>
          <p:nvPr/>
        </p:nvSpPr>
        <p:spPr>
          <a:xfrm>
            <a:off x="1082695" y="2710392"/>
            <a:ext cx="1909483" cy="10130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náchylní jedinci</a:t>
            </a: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D063A768-01D3-4A56-8BBA-28DED35E1CE0}"/>
              </a:ext>
            </a:extLst>
          </p:cNvPr>
          <p:cNvSpPr/>
          <p:nvPr/>
        </p:nvSpPr>
        <p:spPr>
          <a:xfrm>
            <a:off x="3824400" y="2710392"/>
            <a:ext cx="1909483" cy="10130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exponovaní jedinci</a:t>
            </a: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BADCA929-8F51-4A46-84F0-4EE1E7912B1C}"/>
              </a:ext>
            </a:extLst>
          </p:cNvPr>
          <p:cNvSpPr/>
          <p:nvPr/>
        </p:nvSpPr>
        <p:spPr>
          <a:xfrm>
            <a:off x="6566105" y="1689064"/>
            <a:ext cx="1909483" cy="10130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cs-CZ" sz="2400" b="0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infekční jedinci</a:t>
            </a:r>
            <a:b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příznaky</a:t>
            </a:r>
          </a:p>
        </p:txBody>
      </p:sp>
      <p:sp>
        <p:nvSpPr>
          <p:cNvPr id="21" name="Obdélník 20">
            <a:extLst>
              <a:ext uri="{FF2B5EF4-FFF2-40B4-BE49-F238E27FC236}">
                <a16:creationId xmlns:a16="http://schemas.microsoft.com/office/drawing/2014/main" id="{6AD42F47-49DC-4AF9-9274-1EA0FEA16506}"/>
              </a:ext>
            </a:extLst>
          </p:cNvPr>
          <p:cNvSpPr/>
          <p:nvPr/>
        </p:nvSpPr>
        <p:spPr>
          <a:xfrm>
            <a:off x="9439289" y="2701427"/>
            <a:ext cx="1909483" cy="10130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izolovaní jedinci</a:t>
            </a:r>
          </a:p>
        </p:txBody>
      </p:sp>
      <p:sp>
        <p:nvSpPr>
          <p:cNvPr id="22" name="Šipka: doprava 44">
            <a:extLst>
              <a:ext uri="{FF2B5EF4-FFF2-40B4-BE49-F238E27FC236}">
                <a16:creationId xmlns:a16="http://schemas.microsoft.com/office/drawing/2014/main" id="{4C13D826-2505-4EE1-82AE-F4AB7726E1B5}"/>
              </a:ext>
            </a:extLst>
          </p:cNvPr>
          <p:cNvSpPr/>
          <p:nvPr/>
        </p:nvSpPr>
        <p:spPr>
          <a:xfrm>
            <a:off x="3134865" y="3033120"/>
            <a:ext cx="546847" cy="36755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bdélník 24">
            <a:extLst>
              <a:ext uri="{FF2B5EF4-FFF2-40B4-BE49-F238E27FC236}">
                <a16:creationId xmlns:a16="http://schemas.microsoft.com/office/drawing/2014/main" id="{B14B0F29-42EE-4449-8FA0-2FFCC0E7A5D6}"/>
              </a:ext>
            </a:extLst>
          </p:cNvPr>
          <p:cNvSpPr/>
          <p:nvPr/>
        </p:nvSpPr>
        <p:spPr>
          <a:xfrm>
            <a:off x="6566105" y="3736200"/>
            <a:ext cx="1909483" cy="10130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cs-CZ" sz="2400" b="0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infekční jedinci</a:t>
            </a:r>
            <a:b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bezpříznakoví</a:t>
            </a:r>
          </a:p>
        </p:txBody>
      </p:sp>
      <p:sp>
        <p:nvSpPr>
          <p:cNvPr id="26" name="Šipka: doprava 46">
            <a:extLst>
              <a:ext uri="{FF2B5EF4-FFF2-40B4-BE49-F238E27FC236}">
                <a16:creationId xmlns:a16="http://schemas.microsoft.com/office/drawing/2014/main" id="{D213C4CF-884A-47FE-9932-16FB105C4037}"/>
              </a:ext>
            </a:extLst>
          </p:cNvPr>
          <p:cNvSpPr/>
          <p:nvPr/>
        </p:nvSpPr>
        <p:spPr>
          <a:xfrm>
            <a:off x="5827330" y="2015627"/>
            <a:ext cx="738776" cy="36755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Šipka: doprava 47">
            <a:extLst>
              <a:ext uri="{FF2B5EF4-FFF2-40B4-BE49-F238E27FC236}">
                <a16:creationId xmlns:a16="http://schemas.microsoft.com/office/drawing/2014/main" id="{608B85F7-5E22-4599-8F4E-6A61635A808E}"/>
              </a:ext>
            </a:extLst>
          </p:cNvPr>
          <p:cNvSpPr/>
          <p:nvPr/>
        </p:nvSpPr>
        <p:spPr>
          <a:xfrm>
            <a:off x="5827328" y="4055094"/>
            <a:ext cx="738777" cy="36755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A1F9FDF5-109A-473A-86F7-AE70B59EEBF0}"/>
              </a:ext>
            </a:extLst>
          </p:cNvPr>
          <p:cNvSpPr/>
          <p:nvPr/>
        </p:nvSpPr>
        <p:spPr>
          <a:xfrm>
            <a:off x="5827329" y="2118720"/>
            <a:ext cx="191929" cy="221428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Šipka: doprava 49">
            <a:extLst>
              <a:ext uri="{FF2B5EF4-FFF2-40B4-BE49-F238E27FC236}">
                <a16:creationId xmlns:a16="http://schemas.microsoft.com/office/drawing/2014/main" id="{10587047-838E-48F4-9F92-8CBF3AB25FF0}"/>
              </a:ext>
            </a:extLst>
          </p:cNvPr>
          <p:cNvSpPr/>
          <p:nvPr/>
        </p:nvSpPr>
        <p:spPr>
          <a:xfrm>
            <a:off x="8610864" y="2990538"/>
            <a:ext cx="738777" cy="36755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bdélník 30">
            <a:extLst>
              <a:ext uri="{FF2B5EF4-FFF2-40B4-BE49-F238E27FC236}">
                <a16:creationId xmlns:a16="http://schemas.microsoft.com/office/drawing/2014/main" id="{054974A4-DA60-4490-9AAD-3973AAACF2C2}"/>
              </a:ext>
            </a:extLst>
          </p:cNvPr>
          <p:cNvSpPr/>
          <p:nvPr/>
        </p:nvSpPr>
        <p:spPr>
          <a:xfrm>
            <a:off x="8610865" y="2118720"/>
            <a:ext cx="191929" cy="2214283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ovéPole 31">
            <a:extLst>
              <a:ext uri="{FF2B5EF4-FFF2-40B4-BE49-F238E27FC236}">
                <a16:creationId xmlns:a16="http://schemas.microsoft.com/office/drawing/2014/main" id="{FE7E001D-0B75-40E0-AAE6-7132D90F7EA2}"/>
              </a:ext>
            </a:extLst>
          </p:cNvPr>
          <p:cNvSpPr txBox="1"/>
          <p:nvPr/>
        </p:nvSpPr>
        <p:spPr>
          <a:xfrm>
            <a:off x="729454" y="1430123"/>
            <a:ext cx="2935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infekčnost onemocnění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četnost kontaktů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podíl infekčních jedinců </a:t>
            </a:r>
            <a:b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 populaci</a:t>
            </a:r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9F44768C-5FDA-4214-A558-285F9A9BD9CE}"/>
              </a:ext>
            </a:extLst>
          </p:cNvPr>
          <p:cNvSpPr txBox="1"/>
          <p:nvPr/>
        </p:nvSpPr>
        <p:spPr>
          <a:xfrm>
            <a:off x="3487540" y="1663657"/>
            <a:ext cx="2935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délka latentního období</a:t>
            </a:r>
            <a:b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(po nákaze, před infekčností)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F915E3A6-2C83-4C2A-9CE0-5284C9CD8F0D}"/>
              </a:ext>
            </a:extLst>
          </p:cNvPr>
          <p:cNvSpPr txBox="1"/>
          <p:nvPr/>
        </p:nvSpPr>
        <p:spPr>
          <a:xfrm>
            <a:off x="6326350" y="2755231"/>
            <a:ext cx="2324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podíl bezpříznakových jedinců</a:t>
            </a:r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EC9FA024-5E59-4474-9F8F-D201213190EE}"/>
              </a:ext>
            </a:extLst>
          </p:cNvPr>
          <p:cNvSpPr txBox="1"/>
          <p:nvPr/>
        </p:nvSpPr>
        <p:spPr>
          <a:xfrm>
            <a:off x="8762459" y="1707122"/>
            <a:ext cx="2324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délka infekčního období/rychlost izolace</a:t>
            </a:r>
          </a:p>
        </p:txBody>
      </p:sp>
      <p:sp>
        <p:nvSpPr>
          <p:cNvPr id="37" name="TextovéPole 36">
            <a:extLst>
              <a:ext uri="{FF2B5EF4-FFF2-40B4-BE49-F238E27FC236}">
                <a16:creationId xmlns:a16="http://schemas.microsoft.com/office/drawing/2014/main" id="{03E6A01B-C785-4E5E-A264-0E817822A778}"/>
              </a:ext>
            </a:extLst>
          </p:cNvPr>
          <p:cNvSpPr txBox="1"/>
          <p:nvPr/>
        </p:nvSpPr>
        <p:spPr>
          <a:xfrm>
            <a:off x="6179868" y="932247"/>
            <a:ext cx="507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D311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ZAPOČÍTÁNÍ MEZI PŘÍPADY (JEN SYMPTOMATIČTÍ)</a:t>
            </a:r>
          </a:p>
        </p:txBody>
      </p:sp>
      <p:sp>
        <p:nvSpPr>
          <p:cNvPr id="38" name="Šipka: dolů 56">
            <a:extLst>
              <a:ext uri="{FF2B5EF4-FFF2-40B4-BE49-F238E27FC236}">
                <a16:creationId xmlns:a16="http://schemas.microsoft.com/office/drawing/2014/main" id="{782C6E6F-542D-452F-93BB-94B4C05288A8}"/>
              </a:ext>
            </a:extLst>
          </p:cNvPr>
          <p:cNvSpPr/>
          <p:nvPr/>
        </p:nvSpPr>
        <p:spPr>
          <a:xfrm>
            <a:off x="8509197" y="1339569"/>
            <a:ext cx="415367" cy="367553"/>
          </a:xfrm>
          <a:prstGeom prst="downArrow">
            <a:avLst/>
          </a:prstGeom>
          <a:solidFill>
            <a:srgbClr val="D311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bdélník 38">
            <a:extLst>
              <a:ext uri="{FF2B5EF4-FFF2-40B4-BE49-F238E27FC236}">
                <a16:creationId xmlns:a16="http://schemas.microsoft.com/office/drawing/2014/main" id="{DDCAC9A8-B998-4990-8433-32D07C5EAEB7}"/>
              </a:ext>
            </a:extLst>
          </p:cNvPr>
          <p:cNvSpPr/>
          <p:nvPr/>
        </p:nvSpPr>
        <p:spPr>
          <a:xfrm>
            <a:off x="9439289" y="4938026"/>
            <a:ext cx="1909483" cy="1013010"/>
          </a:xfrm>
          <a:prstGeom prst="rect">
            <a:avLst/>
          </a:prstGeom>
          <a:solidFill>
            <a:srgbClr val="33CC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očkovaní jedinci</a:t>
            </a:r>
          </a:p>
        </p:txBody>
      </p:sp>
      <p:sp>
        <p:nvSpPr>
          <p:cNvPr id="40" name="Šipka: doprava 20">
            <a:extLst>
              <a:ext uri="{FF2B5EF4-FFF2-40B4-BE49-F238E27FC236}">
                <a16:creationId xmlns:a16="http://schemas.microsoft.com/office/drawing/2014/main" id="{A41BEF73-7A63-410D-95FD-7BD1E2D4B038}"/>
              </a:ext>
            </a:extLst>
          </p:cNvPr>
          <p:cNvSpPr/>
          <p:nvPr/>
        </p:nvSpPr>
        <p:spPr>
          <a:xfrm>
            <a:off x="1804832" y="5210447"/>
            <a:ext cx="7525177" cy="367553"/>
          </a:xfrm>
          <a:prstGeom prst="rightArrow">
            <a:avLst/>
          </a:prstGeom>
          <a:solidFill>
            <a:srgbClr val="33CC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Šipka: doprava 21">
            <a:extLst>
              <a:ext uri="{FF2B5EF4-FFF2-40B4-BE49-F238E27FC236}">
                <a16:creationId xmlns:a16="http://schemas.microsoft.com/office/drawing/2014/main" id="{31B8BC44-7A01-4824-9AED-DF040E9F9BA2}"/>
              </a:ext>
            </a:extLst>
          </p:cNvPr>
          <p:cNvSpPr/>
          <p:nvPr/>
        </p:nvSpPr>
        <p:spPr>
          <a:xfrm rot="5400000">
            <a:off x="9887524" y="4124044"/>
            <a:ext cx="1013009" cy="367553"/>
          </a:xfrm>
          <a:prstGeom prst="rightArrow">
            <a:avLst/>
          </a:prstGeom>
          <a:solidFill>
            <a:srgbClr val="33CC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bdélník 41">
            <a:extLst>
              <a:ext uri="{FF2B5EF4-FFF2-40B4-BE49-F238E27FC236}">
                <a16:creationId xmlns:a16="http://schemas.microsoft.com/office/drawing/2014/main" id="{74FC45F5-50A9-43F3-8CE1-BEE500BD193E}"/>
              </a:ext>
            </a:extLst>
          </p:cNvPr>
          <p:cNvSpPr/>
          <p:nvPr/>
        </p:nvSpPr>
        <p:spPr>
          <a:xfrm>
            <a:off x="1800678" y="3801316"/>
            <a:ext cx="191929" cy="1672140"/>
          </a:xfrm>
          <a:prstGeom prst="rect">
            <a:avLst/>
          </a:prstGeom>
          <a:solidFill>
            <a:srgbClr val="33CC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ovéPole 42">
            <a:extLst>
              <a:ext uri="{FF2B5EF4-FFF2-40B4-BE49-F238E27FC236}">
                <a16:creationId xmlns:a16="http://schemas.microsoft.com/office/drawing/2014/main" id="{59AD60A5-4AFD-463C-8D2A-104E5B3F5610}"/>
              </a:ext>
            </a:extLst>
          </p:cNvPr>
          <p:cNvSpPr txBox="1"/>
          <p:nvPr/>
        </p:nvSpPr>
        <p:spPr>
          <a:xfrm>
            <a:off x="2070275" y="4846884"/>
            <a:ext cx="293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počet očkovaných jedinců</a:t>
            </a:r>
          </a:p>
        </p:txBody>
      </p:sp>
      <p:sp>
        <p:nvSpPr>
          <p:cNvPr id="44" name="Obdélník 43"/>
          <p:cNvSpPr/>
          <p:nvPr/>
        </p:nvSpPr>
        <p:spPr>
          <a:xfrm>
            <a:off x="246823" y="5965498"/>
            <a:ext cx="115376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Aplikace nového modelu s vakcinací vysvětluje rychlejší zpomalování epidemie</a:t>
            </a:r>
          </a:p>
        </p:txBody>
      </p:sp>
      <p:sp>
        <p:nvSpPr>
          <p:cNvPr id="45" name="Šipka dolů 44"/>
          <p:cNvSpPr/>
          <p:nvPr/>
        </p:nvSpPr>
        <p:spPr>
          <a:xfrm>
            <a:off x="5109827" y="6434542"/>
            <a:ext cx="1626932" cy="2863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180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B23AA53B-B65F-4E28-A37A-2FB6D9478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78" y="1526669"/>
            <a:ext cx="7207625" cy="3348000"/>
          </a:xfrm>
          <a:prstGeom prst="rect">
            <a:avLst/>
          </a:prstGeom>
        </p:spPr>
      </p:pic>
      <p:sp>
        <p:nvSpPr>
          <p:cNvPr id="24" name="TextovéPole 23">
            <a:extLst>
              <a:ext uri="{FF2B5EF4-FFF2-40B4-BE49-F238E27FC236}">
                <a16:creationId xmlns:a16="http://schemas.microsoft.com/office/drawing/2014/main" id="{8A6A1759-77AD-4B7F-98D8-D6E46F18384F}"/>
              </a:ext>
            </a:extLst>
          </p:cNvPr>
          <p:cNvSpPr txBox="1"/>
          <p:nvPr/>
        </p:nvSpPr>
        <p:spPr>
          <a:xfrm>
            <a:off x="1400971" y="198705"/>
            <a:ext cx="9229366" cy="76944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SEIRV model a predikce na léto 2021 - scénář I: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Setrvalé zpomalování epidemie bez rušivých vlivů + rychlý efekt vakcinace</a:t>
            </a:r>
            <a:endParaRPr kumimoji="0" lang="cs-CZ" sz="2200" b="1" i="0" u="sng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ovéPole 12">
            <a:extLst>
              <a:ext uri="{FF2B5EF4-FFF2-40B4-BE49-F238E27FC236}">
                <a16:creationId xmlns:a16="http://schemas.microsoft.com/office/drawing/2014/main" id="{9119B67F-49E4-4A7A-BA36-DAE66AAD4855}"/>
              </a:ext>
            </a:extLst>
          </p:cNvPr>
          <p:cNvSpPr txBox="1"/>
          <p:nvPr/>
        </p:nvSpPr>
        <p:spPr>
          <a:xfrm rot="16200000">
            <a:off x="-823009" y="3093360"/>
            <a:ext cx="303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Nové případy onemocnění za den</a:t>
            </a:r>
          </a:p>
        </p:txBody>
      </p:sp>
      <p:sp>
        <p:nvSpPr>
          <p:cNvPr id="30" name="TextovéPole 25">
            <a:extLst>
              <a:ext uri="{FF2B5EF4-FFF2-40B4-BE49-F238E27FC236}">
                <a16:creationId xmlns:a16="http://schemas.microsoft.com/office/drawing/2014/main" id="{65FFF22E-E755-4AB1-9AFC-9DBD69DD7F82}"/>
              </a:ext>
            </a:extLst>
          </p:cNvPr>
          <p:cNvSpPr txBox="1"/>
          <p:nvPr/>
        </p:nvSpPr>
        <p:spPr>
          <a:xfrm>
            <a:off x="846581" y="1841326"/>
            <a:ext cx="55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bez periodicity v rámci týdne, odpovídá cca týdenním klouzavým průměrům</a:t>
            </a:r>
          </a:p>
        </p:txBody>
      </p:sp>
      <p:sp>
        <p:nvSpPr>
          <p:cNvPr id="35" name="Obdélník 34">
            <a:extLst>
              <a:ext uri="{FF2B5EF4-FFF2-40B4-BE49-F238E27FC236}">
                <a16:creationId xmlns:a16="http://schemas.microsoft.com/office/drawing/2014/main" id="{1C4F1DEC-CA3B-4E8E-8A7E-D9123A0B7B2C}"/>
              </a:ext>
            </a:extLst>
          </p:cNvPr>
          <p:cNvSpPr/>
          <p:nvPr/>
        </p:nvSpPr>
        <p:spPr>
          <a:xfrm>
            <a:off x="8340641" y="1119209"/>
            <a:ext cx="3811184" cy="472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 marR="0" lvl="1" indent="-274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25.1. zvýšení základní reprodukce o 70 %</a:t>
            </a:r>
            <a:b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(simulace šíření nakažlivějších forem viru, simulace nedodržování opatření)</a:t>
            </a:r>
          </a:p>
          <a:p>
            <a:pPr marL="360363" marR="0" lvl="1" indent="-274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Efekt opatření od 19.2.: snížení pracovních kontaktů na 20 %, školní kontakty na 0 %, snížení jiných kontaktů na 20 %,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pokles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z</a:t>
            </a:r>
            <a:r>
              <a:rPr kumimoji="0" lang="cs-CZ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ákladní</a:t>
            </a:r>
            <a:r>
              <a:rPr kumimoji="0" lang="cs-CZ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reprodukce o 5 % (povinné nošení respirátorů)</a:t>
            </a:r>
          </a:p>
          <a:p>
            <a:pPr marL="360363" marR="0" lvl="1" indent="-274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15.3. povinné testování, snížení reprodukce o dalších 5 %</a:t>
            </a:r>
          </a:p>
          <a:p>
            <a:pPr marL="360363" marR="0" lvl="1" indent="-274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12.4. dílčí uvolnění, kontakty na 30 %</a:t>
            </a:r>
          </a:p>
          <a:p>
            <a:pPr marL="360363" marR="0" lvl="1" indent="-274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19.4. předpoklad efektu sezónnosti, snížení reprodukce o dalších 20 % (časově odpovídá vyšší mobilitě ve venkovních prostorách)</a:t>
            </a:r>
          </a:p>
          <a:p>
            <a:pPr marL="360363" marR="0" lvl="1" indent="-274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60363" marR="0" lvl="1" indent="-274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10.5. významnější uvolnění maloobchodu a škol, zvýšení všech kontaktů na 40 %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cs-CZ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kompenzace efektem sezónnosti – snížení reprodukce o dalších 10 %</a:t>
            </a:r>
          </a:p>
          <a:p>
            <a:pPr marL="360363" marR="0" lvl="1" indent="-274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31.5. významnější uvolnění, zvýšení všech kontaktů na 70 %</a:t>
            </a:r>
          </a:p>
          <a:p>
            <a:pPr marL="360363" marR="0" lvl="1" indent="-274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1.7. školní prázdniny, pracovní kontakty na 50 %, školní kontakty na 0 %, jiné kontakty na 100 %</a:t>
            </a: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57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cs-CZ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uvedeny podíly normálních kontaktů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0F1B0D8B-D2F4-4533-8528-E8DD2C61DC04}"/>
              </a:ext>
            </a:extLst>
          </p:cNvPr>
          <p:cNvCxnSpPr/>
          <p:nvPr/>
        </p:nvCxnSpPr>
        <p:spPr>
          <a:xfrm>
            <a:off x="5672750" y="1532028"/>
            <a:ext cx="496389" cy="174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véPole 24">
            <a:extLst>
              <a:ext uri="{FF2B5EF4-FFF2-40B4-BE49-F238E27FC236}">
                <a16:creationId xmlns:a16="http://schemas.microsoft.com/office/drawing/2014/main" id="{D23E56DB-DDE0-4AA6-BB35-813E6B878D6D}"/>
              </a:ext>
            </a:extLst>
          </p:cNvPr>
          <p:cNvSpPr txBox="1"/>
          <p:nvPr/>
        </p:nvSpPr>
        <p:spPr>
          <a:xfrm>
            <a:off x="6203973" y="1369564"/>
            <a:ext cx="2010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Simulace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42BED43F-A47C-4D3B-9F87-076250E20B18}"/>
              </a:ext>
            </a:extLst>
          </p:cNvPr>
          <p:cNvSpPr txBox="1"/>
          <p:nvPr/>
        </p:nvSpPr>
        <p:spPr>
          <a:xfrm>
            <a:off x="1400971" y="1197205"/>
            <a:ext cx="3842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oranžově</a:t>
            </a: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dosud pozorovaná data, </a:t>
            </a:r>
            <a:b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7denní</a:t>
            </a: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klouzavý průměr, časové </a:t>
            </a:r>
            <a:r>
              <a:rPr kumimoji="0" lang="cs-CZ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zpoždění k hlášení 4 dny</a:t>
            </a:r>
            <a:endParaRPr kumimoji="0" lang="cs-CZ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C11F9500-ED81-45FD-AF3C-90840EEBF1C3}"/>
              </a:ext>
            </a:extLst>
          </p:cNvPr>
          <p:cNvSpPr txBox="1"/>
          <p:nvPr/>
        </p:nvSpPr>
        <p:spPr>
          <a:xfrm>
            <a:off x="169916" y="5870196"/>
            <a:ext cx="803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 </a:t>
            </a:r>
            <a:r>
              <a:rPr kumimoji="0" lang="cs-CZ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SEIRV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který zahrnuje vybrané předpoklady a slouží ke zkoumání dopadu změny různých parametrů epidemie. Vzhledem k neurčitostem ve struktuře modelu (například limitované znalosti o skutečné vnímavosti populace k viru a k jeho novým variantám) je nezbytné výsledky brát jako orientační, umožňující zejména celkové srovnávání jednotlivých scénářů, nikoli konkrétní předpověď pro určité období. </a:t>
            </a:r>
          </a:p>
        </p:txBody>
      </p:sp>
      <p:graphicFrame>
        <p:nvGraphicFramePr>
          <p:cNvPr id="15" name="Tabulka 10">
            <a:extLst>
              <a:ext uri="{FF2B5EF4-FFF2-40B4-BE49-F238E27FC236}">
                <a16:creationId xmlns:a16="http://schemas.microsoft.com/office/drawing/2014/main" id="{4980723B-CE17-4BB1-95EB-C838B644D0EE}"/>
              </a:ext>
            </a:extLst>
          </p:cNvPr>
          <p:cNvGraphicFramePr>
            <a:graphicFrameLocks noGrp="1"/>
          </p:cNvGraphicFramePr>
          <p:nvPr/>
        </p:nvGraphicFramePr>
        <p:xfrm>
          <a:off x="200608" y="4765643"/>
          <a:ext cx="7834436" cy="555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541">
                  <a:extLst>
                    <a:ext uri="{9D8B030D-6E8A-4147-A177-3AD203B41FA5}">
                      <a16:colId xmlns:a16="http://schemas.microsoft.com/office/drawing/2014/main" val="2668584180"/>
                    </a:ext>
                  </a:extLst>
                </a:gridCol>
                <a:gridCol w="1315179">
                  <a:extLst>
                    <a:ext uri="{9D8B030D-6E8A-4147-A177-3AD203B41FA5}">
                      <a16:colId xmlns:a16="http://schemas.microsoft.com/office/drawing/2014/main" val="1448076295"/>
                    </a:ext>
                  </a:extLst>
                </a:gridCol>
                <a:gridCol w="1315179">
                  <a:extLst>
                    <a:ext uri="{9D8B030D-6E8A-4147-A177-3AD203B41FA5}">
                      <a16:colId xmlns:a16="http://schemas.microsoft.com/office/drawing/2014/main" val="522117172"/>
                    </a:ext>
                  </a:extLst>
                </a:gridCol>
                <a:gridCol w="1315179">
                  <a:extLst>
                    <a:ext uri="{9D8B030D-6E8A-4147-A177-3AD203B41FA5}">
                      <a16:colId xmlns:a16="http://schemas.microsoft.com/office/drawing/2014/main" val="81022479"/>
                    </a:ext>
                  </a:extLst>
                </a:gridCol>
                <a:gridCol w="1315179">
                  <a:extLst>
                    <a:ext uri="{9D8B030D-6E8A-4147-A177-3AD203B41FA5}">
                      <a16:colId xmlns:a16="http://schemas.microsoft.com/office/drawing/2014/main" val="900389438"/>
                    </a:ext>
                  </a:extLst>
                </a:gridCol>
                <a:gridCol w="1315179">
                  <a:extLst>
                    <a:ext uri="{9D8B030D-6E8A-4147-A177-3AD203B41FA5}">
                      <a16:colId xmlns:a16="http://schemas.microsoft.com/office/drawing/2014/main" val="4186132309"/>
                    </a:ext>
                  </a:extLst>
                </a:gridCol>
              </a:tblGrid>
              <a:tr h="275016">
                <a:tc>
                  <a:txBody>
                    <a:bodyPr/>
                    <a:lstStyle/>
                    <a:p>
                      <a:pPr algn="ctr" fontAlgn="b"/>
                      <a:endParaRPr lang="cs-CZ" sz="14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duben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květen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červenec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861870"/>
                  </a:ext>
                </a:extLst>
              </a:tr>
              <a:tr h="280371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noProof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Nově za měsíc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950241"/>
                  </a:ext>
                </a:extLst>
              </a:tr>
            </a:tbl>
          </a:graphicData>
        </a:graphic>
      </p:graphicFrame>
      <p:sp>
        <p:nvSpPr>
          <p:cNvPr id="2" name="TextovéPole 1">
            <a:extLst>
              <a:ext uri="{FF2B5EF4-FFF2-40B4-BE49-F238E27FC236}">
                <a16:creationId xmlns:a16="http://schemas.microsoft.com/office/drawing/2014/main" id="{3006972F-DFB3-4559-816B-3ADA61240E58}"/>
              </a:ext>
            </a:extLst>
          </p:cNvPr>
          <p:cNvSpPr txBox="1"/>
          <p:nvPr/>
        </p:nvSpPr>
        <p:spPr>
          <a:xfrm>
            <a:off x="8495254" y="5826388"/>
            <a:ext cx="3501957" cy="646331"/>
          </a:xfrm>
          <a:prstGeom prst="rect">
            <a:avLst/>
          </a:prstGeom>
          <a:solidFill>
            <a:srgbClr val="D31145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RYCHLÝ SCÉNÁŘ: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Imunita od data první dávky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4210421" y="2239226"/>
            <a:ext cx="361046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Scénář I. pracuje se stabilními parametry epidemie z jara 2021 a nepředpokládá šíření nových variant viru. </a:t>
            </a:r>
          </a:p>
        </p:txBody>
      </p:sp>
    </p:spTree>
    <p:extLst>
      <p:ext uri="{BB962C8B-B14F-4D97-AF65-F5344CB8AC3E}">
        <p14:creationId xmlns:p14="http://schemas.microsoft.com/office/powerpoint/2010/main" val="121786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E673707-12E2-4D1E-AB03-FD25BE481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1" y="2"/>
            <a:ext cx="8006053" cy="576000"/>
          </a:xfrm>
        </p:spPr>
        <p:txBody>
          <a:bodyPr/>
          <a:lstStyle/>
          <a:p>
            <a:r>
              <a:rPr lang="cs-CZ" dirty="0">
                <a:latin typeface="+mj-lt"/>
              </a:rPr>
              <a:t>Podíl pozitivních testů: </a:t>
            </a:r>
            <a:r>
              <a:rPr lang="cs-CZ" dirty="0"/>
              <a:t>epidemiologické indikace</a:t>
            </a:r>
            <a:endParaRPr lang="cs-CZ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C555464-C1F2-4124-821F-660B522ED9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 rot="16200000">
            <a:off x="-978817" y="3904624"/>
            <a:ext cx="275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Podíl pozitivních případů v ČR</a:t>
            </a:r>
          </a:p>
        </p:txBody>
      </p:sp>
      <p:graphicFrame>
        <p:nvGraphicFramePr>
          <p:cNvPr id="13" name="Chart 4">
            <a:extLst>
              <a:ext uri="{FF2B5EF4-FFF2-40B4-BE49-F238E27FC236}">
                <a16:creationId xmlns:a16="http://schemas.microsoft.com/office/drawing/2014/main" id="{DDCE47EF-31FF-4F5A-A8E9-CB9CFC669B69}"/>
              </a:ext>
            </a:extLst>
          </p:cNvPr>
          <p:cNvGraphicFramePr/>
          <p:nvPr/>
        </p:nvGraphicFramePr>
        <p:xfrm>
          <a:off x="671739" y="1459764"/>
          <a:ext cx="11010187" cy="528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F053D7C5-466F-47BB-9182-A9EDF92FDE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3191" y="548206"/>
          <a:ext cx="3153360" cy="2124916"/>
        </p:xfrm>
        <a:graphic>
          <a:graphicData uri="http://schemas.openxmlformats.org/drawingml/2006/table">
            <a:tbl>
              <a:tblPr/>
              <a:tblGrid>
                <a:gridCol w="1683484">
                  <a:extLst>
                    <a:ext uri="{9D8B030D-6E8A-4147-A177-3AD203B41FA5}">
                      <a16:colId xmlns:a16="http://schemas.microsoft.com/office/drawing/2014/main" val="3546016253"/>
                    </a:ext>
                  </a:extLst>
                </a:gridCol>
                <a:gridCol w="1469876">
                  <a:extLst>
                    <a:ext uri="{9D8B030D-6E8A-4147-A177-3AD203B41FA5}">
                      <a16:colId xmlns:a16="http://schemas.microsoft.com/office/drawing/2014/main" val="1748583085"/>
                    </a:ext>
                  </a:extLst>
                </a:gridCol>
              </a:tblGrid>
              <a:tr h="262687"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Datum*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cs-CZ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Podíl pozitivních případů</a:t>
                      </a:r>
                      <a:endParaRPr lang="cs-CZ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795841"/>
                  </a:ext>
                </a:extLst>
              </a:tr>
              <a:tr h="216826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809829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172434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66616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16.06.2021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60033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69354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93932"/>
                  </a:ext>
                </a:extLst>
              </a:tr>
              <a:tr h="208795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19.06.2021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0,3%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35245"/>
                  </a:ext>
                </a:extLst>
              </a:tr>
              <a:tr h="264289"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Průměrný podíl
za posledních 7 dní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0,3%</a:t>
                      </a:r>
                      <a:endParaRPr lang="cs-CZ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49966"/>
                  </a:ext>
                </a:extLst>
              </a:tr>
            </a:tbl>
          </a:graphicData>
        </a:graphic>
      </p:graphicFrame>
      <p:sp>
        <p:nvSpPr>
          <p:cNvPr id="20" name="Obdélník 19">
            <a:extLst>
              <a:ext uri="{FF2B5EF4-FFF2-40B4-BE49-F238E27FC236}">
                <a16:creationId xmlns:a16="http://schemas.microsoft.com/office/drawing/2014/main" id="{206DCB10-AA7E-4865-BDF4-B9CFC41471DE}"/>
              </a:ext>
            </a:extLst>
          </p:cNvPr>
          <p:cNvSpPr/>
          <p:nvPr/>
        </p:nvSpPr>
        <p:spPr>
          <a:xfrm>
            <a:off x="1460913" y="2675325"/>
            <a:ext cx="3546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*Stav po aktualizaci dat za předchozí den.</a:t>
            </a:r>
          </a:p>
        </p:txBody>
      </p:sp>
    </p:spTree>
    <p:extLst>
      <p:ext uri="{BB962C8B-B14F-4D97-AF65-F5344CB8AC3E}">
        <p14:creationId xmlns:p14="http://schemas.microsoft.com/office/powerpoint/2010/main" val="471915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n-lt"/>
              </a:rPr>
              <a:t>Predikovaný počet </a:t>
            </a:r>
            <a:r>
              <a:rPr lang="cs-CZ" u="sng" dirty="0">
                <a:latin typeface="+mn-lt"/>
              </a:rPr>
              <a:t>aktuálně hospitalizovaných</a:t>
            </a:r>
            <a:endParaRPr lang="cs-CZ" dirty="0">
              <a:latin typeface="+mn-lt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881953E-570E-4182-9AFA-D9A699C6849D}"/>
              </a:ext>
            </a:extLst>
          </p:cNvPr>
          <p:cNvGraphicFramePr/>
          <p:nvPr>
            <p:custDataLst>
              <p:tags r:id="rId2"/>
            </p:custDataLst>
            <p:extLst/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A7E4FAD-9A6D-4CCA-B14F-AA0E330C5B2E}"/>
              </a:ext>
            </a:extLst>
          </p:cNvPr>
          <p:cNvSpPr/>
          <p:nvPr/>
        </p:nvSpPr>
        <p:spPr>
          <a:xfrm>
            <a:off x="6799861" y="585656"/>
            <a:ext cx="3976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scénáře modelu SEIRV: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533651" y="3049018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aktuálně hospitalizovaných</a:t>
            </a:r>
          </a:p>
        </p:txBody>
      </p:sp>
      <p:sp>
        <p:nvSpPr>
          <p:cNvPr id="24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sp>
        <p:nvSpPr>
          <p:cNvPr id="21" name="TextovéPole 29">
            <a:extLst>
              <a:ext uri="{FF2B5EF4-FFF2-40B4-BE49-F238E27FC236}">
                <a16:creationId xmlns:a16="http://schemas.microsoft.com/office/drawing/2014/main" id="{602F99BE-AFE6-47D2-9EA6-3318EF4317E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889783" y="1020312"/>
            <a:ext cx="4930376" cy="52322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I. Pokračující brzdění epidemie, 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ez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projevu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rozvoln</a:t>
            </a: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ění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v dubnu/květnu, zahrnutí rychlého vlivu očkování*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TextovéPole 30">
            <a:extLst>
              <a:ext uri="{FF2B5EF4-FFF2-40B4-BE49-F238E27FC236}">
                <a16:creationId xmlns:a16="http://schemas.microsoft.com/office/drawing/2014/main" id="{99D48799-198A-4CCB-BABE-1DE98ED3211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889782" y="1670450"/>
            <a:ext cx="4930376" cy="52322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II. Rizikový scénář modelující možný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dopad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rozvoln</a:t>
            </a: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ění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v květnu, a to i při zahrnutí </a:t>
            </a:r>
            <a:r>
              <a:rPr kumimoji="0" lang="cs-CZ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částečného vlivu 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očkování*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3" name="Přímá spojnice 2"/>
          <p:cNvCxnSpPr/>
          <p:nvPr>
            <p:custDataLst>
              <p:tags r:id="rId5"/>
            </p:custDataLst>
          </p:nvPr>
        </p:nvCxnSpPr>
        <p:spPr>
          <a:xfrm>
            <a:off x="6244586" y="1149910"/>
            <a:ext cx="509505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13"/>
          <p:cNvCxnSpPr/>
          <p:nvPr>
            <p:custDataLst>
              <p:tags r:id="rId6"/>
            </p:custDataLst>
          </p:nvPr>
        </p:nvCxnSpPr>
        <p:spPr>
          <a:xfrm>
            <a:off x="6244586" y="1816104"/>
            <a:ext cx="509505" cy="0"/>
          </a:xfrm>
          <a:prstGeom prst="line">
            <a:avLst/>
          </a:prstGeom>
          <a:ln w="38100">
            <a:solidFill>
              <a:srgbClr val="FF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6889782" y="2341324"/>
            <a:ext cx="4585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*Model zahrnující vliv vakcinace kalkuluje s proočkovanými skupinami osob jako s rezistentními a vyřazuje je z kohort s pravděpodobným rizikem nákazy a rizikem následné hospitalizace. Časový postup proočkování vybraných věkových kategorií populace je odvozen od plánu dodávek vakcín a od strategie očkování. 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</a:t>
            </a:r>
            <a:r>
              <a:rPr kumimoji="0" lang="cs-CZ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ychlý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sc</a:t>
            </a:r>
            <a:r>
              <a:rPr kumimoji="0" lang="cs-CZ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énář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kalkuluje s ochranou daného jedince již od první dávky vakcíny. </a:t>
            </a:r>
          </a:p>
        </p:txBody>
      </p:sp>
      <p:sp>
        <p:nvSpPr>
          <p:cNvPr id="2" name="TextovéPole 1"/>
          <p:cNvSpPr txBox="1"/>
          <p:nvPr/>
        </p:nvSpPr>
        <p:spPr>
          <a:xfrm>
            <a:off x="8326385" y="3709161"/>
            <a:ext cx="38656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jsou připraveny ve svou odlišných scénářích, z nichž jeden je rizikový a kalkuluje v období od cca 15.5. s možným negativním vlivem rozvolňování </a:t>
            </a: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opatření a slabý vliv očkování. 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Reálný vývoj zátěže nemocnic avšak sleduje silný klesající trend a potvrzuje tak stabilizaci situace vlivem postupující vakcinace zranitelných skupin obyvatel. </a:t>
            </a:r>
          </a:p>
        </p:txBody>
      </p:sp>
      <p:sp>
        <p:nvSpPr>
          <p:cNvPr id="6" name="Šipka doprava 5"/>
          <p:cNvSpPr/>
          <p:nvPr/>
        </p:nvSpPr>
        <p:spPr>
          <a:xfrm>
            <a:off x="7878496" y="4461779"/>
            <a:ext cx="319597" cy="500511"/>
          </a:xfrm>
          <a:prstGeom prst="rightArrow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896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n-lt"/>
              </a:rPr>
              <a:t>Predikovaný počet </a:t>
            </a:r>
            <a:r>
              <a:rPr lang="cs-CZ" u="sng" dirty="0">
                <a:latin typeface="+mn-lt"/>
              </a:rPr>
              <a:t>aktuálně hospitalizovaných</a:t>
            </a:r>
            <a:r>
              <a:rPr lang="en-US" u="sng" dirty="0">
                <a:latin typeface="+mn-lt"/>
              </a:rPr>
              <a:t> </a:t>
            </a:r>
            <a:r>
              <a:rPr lang="en-US" u="sng" dirty="0" err="1">
                <a:latin typeface="+mn-lt"/>
              </a:rPr>
              <a:t>na</a:t>
            </a:r>
            <a:r>
              <a:rPr lang="en-US" u="sng" dirty="0">
                <a:latin typeface="+mn-lt"/>
              </a:rPr>
              <a:t> JIP</a:t>
            </a:r>
            <a:endParaRPr lang="cs-CZ" dirty="0"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924783" y="3049018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aktuálně hospitalizovaných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JIP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ADB44BF5-DF2B-43BD-A159-972F53E32F46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Rectangle 4">
            <a:extLst>
              <a:ext uri="{FF2B5EF4-FFF2-40B4-BE49-F238E27FC236}">
                <a16:creationId xmlns:a16="http://schemas.microsoft.com/office/drawing/2014/main" id="{7A7E4FAD-9A6D-4CCA-B14F-AA0E330C5B2E}"/>
              </a:ext>
            </a:extLst>
          </p:cNvPr>
          <p:cNvSpPr/>
          <p:nvPr/>
        </p:nvSpPr>
        <p:spPr>
          <a:xfrm>
            <a:off x="7092092" y="679924"/>
            <a:ext cx="3976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scénáře modelu SEIRV:</a:t>
            </a:r>
          </a:p>
        </p:txBody>
      </p:sp>
      <p:sp>
        <p:nvSpPr>
          <p:cNvPr id="14" name="TextovéPole 29">
            <a:extLst>
              <a:ext uri="{FF2B5EF4-FFF2-40B4-BE49-F238E27FC236}">
                <a16:creationId xmlns:a16="http://schemas.microsoft.com/office/drawing/2014/main" id="{602F99BE-AFE6-47D2-9EA6-3318EF4317E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82014" y="1114580"/>
            <a:ext cx="4930376" cy="52322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I. Pokračující brzdění epidemie, 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ez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projevu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rozvoln</a:t>
            </a: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ění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v dubnu/květnu, zahrnutí rychlého vlivu očkování*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6" name="Přímá spojnice 15"/>
          <p:cNvCxnSpPr/>
          <p:nvPr>
            <p:custDataLst>
              <p:tags r:id="rId3"/>
            </p:custDataLst>
          </p:nvPr>
        </p:nvCxnSpPr>
        <p:spPr>
          <a:xfrm>
            <a:off x="6536817" y="1244178"/>
            <a:ext cx="509505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16"/>
          <p:cNvCxnSpPr/>
          <p:nvPr>
            <p:custDataLst>
              <p:tags r:id="rId4"/>
            </p:custDataLst>
          </p:nvPr>
        </p:nvCxnSpPr>
        <p:spPr>
          <a:xfrm>
            <a:off x="6536817" y="1910372"/>
            <a:ext cx="509505" cy="0"/>
          </a:xfrm>
          <a:prstGeom prst="line">
            <a:avLst/>
          </a:prstGeom>
          <a:ln w="38100">
            <a:solidFill>
              <a:srgbClr val="FF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7182013" y="2435592"/>
            <a:ext cx="4585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*Model zahrnující vliv vakcinace kalkuluje s proočkovanými skupinami osob jako s rezistentními a vyřazuje je z kohort s pravděpodobným rizikem nákazy a rizikem následné hospitalizace. Časový postup proočkování vybraných věkových kategorií populace je odvozen od plánu dodávek vakcín a od strategie očkování. 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</a:t>
            </a:r>
            <a:r>
              <a:rPr kumimoji="0" lang="cs-CZ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ychlý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sc</a:t>
            </a:r>
            <a:r>
              <a:rPr kumimoji="0" lang="cs-CZ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énář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kalkuluje s ochranou daného jedince již od první dávky vakcíny. </a:t>
            </a:r>
          </a:p>
        </p:txBody>
      </p:sp>
      <p:sp>
        <p:nvSpPr>
          <p:cNvPr id="21" name="TextovéPole 20"/>
          <p:cNvSpPr txBox="1"/>
          <p:nvPr/>
        </p:nvSpPr>
        <p:spPr>
          <a:xfrm>
            <a:off x="8345239" y="3756296"/>
            <a:ext cx="38656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jsou připraveny ve svou odlišných scénářích, z nichž jeden je rizikový a kalkuluje v období od cca 15.5. s možným negativním vlivem rozvolňování opatření a slabý vliv </a:t>
            </a: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očkování. 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Reálný vývoj zátěže nemocnic avšak sleduje silný klesající trend a potvrzuje tak stabilizaci situace vlivem postupující vakcinace zranitelných skupin obyvatel. </a:t>
            </a:r>
          </a:p>
        </p:txBody>
      </p:sp>
      <p:sp>
        <p:nvSpPr>
          <p:cNvPr id="24" name="Šipka doprava 23"/>
          <p:cNvSpPr/>
          <p:nvPr/>
        </p:nvSpPr>
        <p:spPr>
          <a:xfrm>
            <a:off x="7878496" y="4461779"/>
            <a:ext cx="319597" cy="500511"/>
          </a:xfrm>
          <a:prstGeom prst="rightArrow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ovéPole 30">
            <a:extLst>
              <a:ext uri="{FF2B5EF4-FFF2-40B4-BE49-F238E27FC236}">
                <a16:creationId xmlns:a16="http://schemas.microsoft.com/office/drawing/2014/main" id="{99D48799-198A-4CCB-BABE-1DE98ED3211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182013" y="1729027"/>
            <a:ext cx="4930376" cy="52322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II. Rizikový scénář modelující možný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dopad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rozvoln</a:t>
            </a: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ění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v květnu, a to i při zahrnutí částečného vlivu očkování*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066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dpis 2">
            <a:extLst>
              <a:ext uri="{FF2B5EF4-FFF2-40B4-BE49-F238E27FC236}">
                <a16:creationId xmlns:a16="http://schemas.microsoft.com/office/drawing/2014/main" id="{BDABC326-A3D3-4D80-808C-B82C6655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9337041" cy="576000"/>
          </a:xfrm>
        </p:spPr>
        <p:txBody>
          <a:bodyPr/>
          <a:lstStyle/>
          <a:p>
            <a:r>
              <a:rPr lang="cs-CZ" dirty="0">
                <a:latin typeface="+mn-lt"/>
              </a:rPr>
              <a:t>Predikovaný počet </a:t>
            </a:r>
            <a:r>
              <a:rPr lang="cs-CZ" u="sng" dirty="0">
                <a:latin typeface="+mn-lt"/>
              </a:rPr>
              <a:t>nových hospitalizačních</a:t>
            </a:r>
            <a:r>
              <a:rPr lang="cs-CZ" dirty="0">
                <a:latin typeface="+mn-lt"/>
              </a:rPr>
              <a:t> případů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D37DF-B158-4FF6-B3AF-9F71D8756D6C}"/>
              </a:ext>
            </a:extLst>
          </p:cNvPr>
          <p:cNvSpPr/>
          <p:nvPr/>
        </p:nvSpPr>
        <p:spPr>
          <a:xfrm rot="16200000">
            <a:off x="-1828607" y="3049018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Počet nových hospitalizačních případů </a:t>
            </a:r>
          </a:p>
        </p:txBody>
      </p:sp>
      <p:sp>
        <p:nvSpPr>
          <p:cNvPr id="15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/>
        </p:nvSpPr>
        <p:spPr>
          <a:xfrm>
            <a:off x="13190" y="6079447"/>
            <a:ext cx="818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Snímek prezentuje výsledky simulace prostřednictvím epidemiologického modelu, který slouží ke zkoumání dopadů změn různých parametrů epidemie. Vzhledem k objektivně daným neurčitostem ve struktuře modelu (například limitované znalosti o skutečné vnímavosti populace k viru a jeho novým variantám) je nezbytné výsledky brát jako orientační, umožňující pouze porovnání jednotlivých scénářů, nikoliv jako konkrétní předpověď pro určité období. 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30BB482-BBA1-4B51-97C3-EC21F9C9ABDD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488124" y="723656"/>
          <a:ext cx="758167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" name="Rectangle 4">
            <a:extLst>
              <a:ext uri="{FF2B5EF4-FFF2-40B4-BE49-F238E27FC236}">
                <a16:creationId xmlns:a16="http://schemas.microsoft.com/office/drawing/2014/main" id="{7A7E4FAD-9A6D-4CCA-B14F-AA0E330C5B2E}"/>
              </a:ext>
            </a:extLst>
          </p:cNvPr>
          <p:cNvSpPr/>
          <p:nvPr/>
        </p:nvSpPr>
        <p:spPr>
          <a:xfrm>
            <a:off x="7082665" y="782308"/>
            <a:ext cx="3976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Predikce – scénáře modelu SEIRV:</a:t>
            </a:r>
          </a:p>
        </p:txBody>
      </p:sp>
      <p:sp>
        <p:nvSpPr>
          <p:cNvPr id="13" name="TextovéPole 29">
            <a:extLst>
              <a:ext uri="{FF2B5EF4-FFF2-40B4-BE49-F238E27FC236}">
                <a16:creationId xmlns:a16="http://schemas.microsoft.com/office/drawing/2014/main" id="{602F99BE-AFE6-47D2-9EA6-3318EF4317E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72587" y="1216964"/>
            <a:ext cx="4930376" cy="52322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I. Pokračující brzdění epidemie, b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ez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projevu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rozvoln</a:t>
            </a: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ění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v dubnu/květnu, zahrnutí rychlého vlivu očkování*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7" name="Přímá spojnice 16"/>
          <p:cNvCxnSpPr/>
          <p:nvPr>
            <p:custDataLst>
              <p:tags r:id="rId3"/>
            </p:custDataLst>
          </p:nvPr>
        </p:nvCxnSpPr>
        <p:spPr>
          <a:xfrm>
            <a:off x="6527390" y="1346562"/>
            <a:ext cx="509505" cy="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římá spojnice 18"/>
          <p:cNvCxnSpPr/>
          <p:nvPr>
            <p:custDataLst>
              <p:tags r:id="rId4"/>
            </p:custDataLst>
          </p:nvPr>
        </p:nvCxnSpPr>
        <p:spPr>
          <a:xfrm>
            <a:off x="6527390" y="2012756"/>
            <a:ext cx="509505" cy="0"/>
          </a:xfrm>
          <a:prstGeom prst="line">
            <a:avLst/>
          </a:prstGeom>
          <a:ln w="38100">
            <a:solidFill>
              <a:srgbClr val="FF99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ovéPole 24">
            <a:extLst>
              <a:ext uri="{FF2B5EF4-FFF2-40B4-BE49-F238E27FC236}">
                <a16:creationId xmlns:a16="http://schemas.microsoft.com/office/drawing/2014/main" id="{356AD256-F024-4D63-9373-F3FB5E040A6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947611" y="2517240"/>
            <a:ext cx="389857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*Model zahrnující vliv vakcinace kalkuluje s proočkovanými skupinami osob jako s rezistentními a vyřazuje je z kohort s pravděpodobným rizikem nákazy a rizikem následné hospitalizace. Časový postup proočkování vybraných věkových kategorií populace je odvozen od plánu dodávek vakcín a od strategie očkování. 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</a:t>
            </a:r>
            <a:r>
              <a:rPr kumimoji="0" lang="cs-CZ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ychlý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sc</a:t>
            </a:r>
            <a:r>
              <a:rPr kumimoji="0" lang="cs-CZ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énář</a:t>
            </a:r>
            <a:r>
              <a:rPr kumimoji="0" lang="cs-CZ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kalkuluje s ochranou daného jedince již od první dávky vakcíny. </a:t>
            </a:r>
          </a:p>
        </p:txBody>
      </p:sp>
      <p:sp>
        <p:nvSpPr>
          <p:cNvPr id="21" name="Šipka doprava 20"/>
          <p:cNvSpPr/>
          <p:nvPr/>
        </p:nvSpPr>
        <p:spPr>
          <a:xfrm>
            <a:off x="7878496" y="4461779"/>
            <a:ext cx="319597" cy="500511"/>
          </a:xfrm>
          <a:prstGeom prst="rightArrow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ovéPole 24"/>
          <p:cNvSpPr txBox="1"/>
          <p:nvPr/>
        </p:nvSpPr>
        <p:spPr>
          <a:xfrm>
            <a:off x="8345239" y="3973111"/>
            <a:ext cx="38656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Predikce jsou připraveny ve svou odlišných scénářích, z nichž jeden je rizikový a kalkuluje v období od cca 15.5. s možným negativním vlivem rozvolňování opatření a slabý vliv </a:t>
            </a: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očkování. </a:t>
            </a: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Reálný vývoj zátěže nemocnic avšak sleduje silný klesající trend a potvrzuje tak stabilizaci situace vlivem postupující vakcinace zranitelných skupin obyvatel. </a:t>
            </a:r>
          </a:p>
        </p:txBody>
      </p:sp>
      <p:sp>
        <p:nvSpPr>
          <p:cNvPr id="22" name="TextovéPole 30">
            <a:extLst>
              <a:ext uri="{FF2B5EF4-FFF2-40B4-BE49-F238E27FC236}">
                <a16:creationId xmlns:a16="http://schemas.microsoft.com/office/drawing/2014/main" id="{99D48799-198A-4CCB-BABE-1DE98ED3211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172587" y="1805508"/>
            <a:ext cx="4930376" cy="52322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II. Rizikový scénář modelující možný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dopad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rozvoln</a:t>
            </a:r>
            <a:r>
              <a:rPr kumimoji="0" lang="cs-CZ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ění</a:t>
            </a:r>
            <a:r>
              <a:rPr kumimoji="0" lang="cs-CZ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v květnu, a to i při zahrnutí částečného vlivu očkování*</a:t>
            </a:r>
            <a:endParaRPr kumimoji="0" lang="cs-CZ" sz="14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196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08642" y="3931234"/>
            <a:ext cx="11905307" cy="1974265"/>
          </a:xfrm>
        </p:spPr>
        <p:txBody>
          <a:bodyPr>
            <a:noAutofit/>
          </a:bodyPr>
          <a:lstStyle/>
          <a:p>
            <a:r>
              <a:rPr lang="cs-CZ" sz="4800" b="1" dirty="0" smtClean="0"/>
              <a:t>Zásadní úkol</a:t>
            </a:r>
          </a:p>
          <a:p>
            <a:r>
              <a:rPr lang="cs-CZ" sz="4800" b="1" dirty="0" smtClean="0"/>
              <a:t>Vysoce </a:t>
            </a:r>
            <a:r>
              <a:rPr lang="cs-CZ" sz="4800" b="1" dirty="0"/>
              <a:t>rizikové záchyty nemoci </a:t>
            </a:r>
          </a:p>
        </p:txBody>
      </p:sp>
    </p:spTree>
    <p:extLst>
      <p:ext uri="{BB962C8B-B14F-4D97-AF65-F5344CB8AC3E}">
        <p14:creationId xmlns:p14="http://schemas.microsoft.com/office/powerpoint/2010/main" val="1721685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véPole 2"/>
          <p:cNvSpPr txBox="1"/>
          <p:nvPr/>
        </p:nvSpPr>
        <p:spPr>
          <a:xfrm>
            <a:off x="2537707" y="231845"/>
            <a:ext cx="6398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60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Identifikace rizik</a:t>
            </a:r>
            <a:endParaRPr kumimoji="0" lang="cs-CZ" sz="60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345861" y="2168440"/>
            <a:ext cx="3986113" cy="76944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Individuální záznamy COVID-19 pozitivních osob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ovéPole 58"/>
          <p:cNvSpPr txBox="1"/>
          <p:nvPr/>
        </p:nvSpPr>
        <p:spPr>
          <a:xfrm>
            <a:off x="7694897" y="2138944"/>
            <a:ext cx="3986113" cy="76944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Riziková kumulace šíření nákazy, potenciální ohniska</a:t>
            </a:r>
            <a:endParaRPr kumimoji="0" lang="cs-CZ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 rot="3111762">
            <a:off x="2868706" y="1337809"/>
            <a:ext cx="582706" cy="726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Šipka dolů 60"/>
          <p:cNvSpPr/>
          <p:nvPr/>
        </p:nvSpPr>
        <p:spPr>
          <a:xfrm rot="18675744">
            <a:off x="7917012" y="1356895"/>
            <a:ext cx="582706" cy="726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ovéPole 5"/>
          <p:cNvSpPr txBox="1"/>
          <p:nvPr/>
        </p:nvSpPr>
        <p:spPr>
          <a:xfrm>
            <a:off x="314869" y="3007081"/>
            <a:ext cx="2836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Nákaza u očkovaných osob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cs-CZ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 1. dávce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cs-CZ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 2. dávce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ovéPole 62"/>
          <p:cNvSpPr txBox="1"/>
          <p:nvPr/>
        </p:nvSpPr>
        <p:spPr>
          <a:xfrm>
            <a:off x="314868" y="4094060"/>
            <a:ext cx="4961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Nákaza u osob po prodělaném onemocnění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cs-CZ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zejména u mladých a zdravých osob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cs-CZ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zejména u symptomatických / těžkých průběhů</a:t>
            </a:r>
          </a:p>
        </p:txBody>
      </p:sp>
      <p:sp>
        <p:nvSpPr>
          <p:cNvPr id="64" name="TextovéPole 63"/>
          <p:cNvSpPr txBox="1"/>
          <p:nvPr/>
        </p:nvSpPr>
        <p:spPr>
          <a:xfrm>
            <a:off x="314868" y="5181039"/>
            <a:ext cx="440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Nákaza s podezřením na rizikovou mutaci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cs-CZ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zejména s rizikem importu </a:t>
            </a:r>
          </a:p>
        </p:txBody>
      </p:sp>
      <p:sp>
        <p:nvSpPr>
          <p:cNvPr id="65" name="TextovéPole 64"/>
          <p:cNvSpPr txBox="1"/>
          <p:nvPr/>
        </p:nvSpPr>
        <p:spPr>
          <a:xfrm>
            <a:off x="298843" y="5991019"/>
            <a:ext cx="535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Nákaza zachycená až v nemocnici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cs-CZ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zejména u klinicky rizikových, neobvyklých průběhů</a:t>
            </a:r>
          </a:p>
        </p:txBody>
      </p:sp>
      <p:sp>
        <p:nvSpPr>
          <p:cNvPr id="66" name="TextovéPole 65"/>
          <p:cNvSpPr txBox="1"/>
          <p:nvPr/>
        </p:nvSpPr>
        <p:spPr>
          <a:xfrm>
            <a:off x="7733600" y="2977585"/>
            <a:ext cx="3947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Společný výskyt nebo kumulativní nárůsty v čase ve stejné geografické lokalizaci (ulice -&gt; obec, městská část -&gt; ORP)</a:t>
            </a:r>
            <a:endParaRPr kumimoji="0" lang="cs-CZ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cs-CZ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zejména stejné adresní místo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ovéPole 66"/>
          <p:cNvSpPr txBox="1"/>
          <p:nvPr/>
        </p:nvSpPr>
        <p:spPr>
          <a:xfrm>
            <a:off x="7733601" y="4689878"/>
            <a:ext cx="4247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Společný výskyt nebo kumulativní nárůsty u stejného zaměstnavatele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zejména u osob se stejným bydlištěm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ovéPole 67"/>
          <p:cNvSpPr txBox="1"/>
          <p:nvPr/>
        </p:nvSpPr>
        <p:spPr>
          <a:xfrm>
            <a:off x="7733601" y="5822477"/>
            <a:ext cx="424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Kumulativní nárůsty (relativní riziko) nákazy u určité profese, typu provozu, …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45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5" y="1"/>
            <a:ext cx="11686629" cy="681036"/>
          </a:xfrm>
        </p:spPr>
        <p:txBody>
          <a:bodyPr>
            <a:normAutofit/>
          </a:bodyPr>
          <a:lstStyle/>
          <a:p>
            <a:r>
              <a:rPr lang="cs-CZ" sz="2400" dirty="0"/>
              <a:t>Nákazy po vakcinaci za poslední měsíc a za poslední týden</a:t>
            </a:r>
            <a:r>
              <a:rPr lang="en-US" sz="2400" dirty="0"/>
              <a:t> </a:t>
            </a:r>
            <a:r>
              <a:rPr lang="cs-CZ" sz="2400" dirty="0"/>
              <a:t>k 19. 6. 2021 </a:t>
            </a:r>
          </a:p>
        </p:txBody>
      </p:sp>
      <p:graphicFrame>
        <p:nvGraphicFramePr>
          <p:cNvPr id="7" name="Tabulka 6">
            <a:extLst>
              <a:ext uri="{FF2B5EF4-FFF2-40B4-BE49-F238E27FC236}">
                <a16:creationId xmlns:a16="http://schemas.microsoft.com/office/drawing/2014/main" id="{26846A11-710A-4C93-9687-3BD1BD8F7984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47673544"/>
              </p:ext>
            </p:extLst>
          </p:nvPr>
        </p:nvGraphicFramePr>
        <p:xfrm>
          <a:off x="44825" y="794661"/>
          <a:ext cx="5961170" cy="591773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039598">
                  <a:extLst>
                    <a:ext uri="{9D8B030D-6E8A-4147-A177-3AD203B41FA5}">
                      <a16:colId xmlns:a16="http://schemas.microsoft.com/office/drawing/2014/main" val="3876822496"/>
                    </a:ext>
                  </a:extLst>
                </a:gridCol>
                <a:gridCol w="980393">
                  <a:extLst>
                    <a:ext uri="{9D8B030D-6E8A-4147-A177-3AD203B41FA5}">
                      <a16:colId xmlns:a16="http://schemas.microsoft.com/office/drawing/2014/main" val="150993269"/>
                    </a:ext>
                  </a:extLst>
                </a:gridCol>
                <a:gridCol w="980393">
                  <a:extLst>
                    <a:ext uri="{9D8B030D-6E8A-4147-A177-3AD203B41FA5}">
                      <a16:colId xmlns:a16="http://schemas.microsoft.com/office/drawing/2014/main" val="1516909752"/>
                    </a:ext>
                  </a:extLst>
                </a:gridCol>
                <a:gridCol w="893510">
                  <a:extLst>
                    <a:ext uri="{9D8B030D-6E8A-4147-A177-3AD203B41FA5}">
                      <a16:colId xmlns:a16="http://schemas.microsoft.com/office/drawing/2014/main" val="1266766408"/>
                    </a:ext>
                  </a:extLst>
                </a:gridCol>
                <a:gridCol w="1067276">
                  <a:extLst>
                    <a:ext uri="{9D8B030D-6E8A-4147-A177-3AD203B41FA5}">
                      <a16:colId xmlns:a16="http://schemas.microsoft.com/office/drawing/2014/main" val="2442911810"/>
                    </a:ext>
                  </a:extLst>
                </a:gridCol>
              </a:tblGrid>
              <a:tr h="619491">
                <a:tc>
                  <a:txBody>
                    <a:bodyPr/>
                    <a:lstStyle/>
                    <a:p>
                      <a:r>
                        <a:rPr lang="cs-CZ" sz="1600" dirty="0"/>
                        <a:t>Nákazy za poslední měsíc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dirty="0"/>
                        <a:t>Po první dávce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dirty="0"/>
                        <a:t>Po druhé dávce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986205"/>
                  </a:ext>
                </a:extLst>
              </a:tr>
              <a:tr h="363214">
                <a:tc>
                  <a:txBody>
                    <a:bodyPr/>
                    <a:lstStyle/>
                    <a:p>
                      <a:endParaRPr lang="cs-CZ" sz="1600" dirty="0"/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1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dirty="0">
                          <a:solidFill>
                            <a:schemeClr val="bg1"/>
                          </a:solidFill>
                        </a:rPr>
                        <a:t>Absolutní počty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1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dirty="0">
                          <a:solidFill>
                            <a:schemeClr val="bg1"/>
                          </a:solidFill>
                        </a:rPr>
                        <a:t>Z očkovaných první dávkou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1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dirty="0">
                          <a:solidFill>
                            <a:schemeClr val="bg1"/>
                          </a:solidFill>
                        </a:rPr>
                        <a:t>Absolutní počty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1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dirty="0">
                          <a:solidFill>
                            <a:schemeClr val="bg1"/>
                          </a:solidFill>
                        </a:rPr>
                        <a:t>Z očkovaných druhou dávkou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308718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0,07%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0,03%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1918527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2469435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36727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0,03%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7678178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16994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0,03%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1981776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5039963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395245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627909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556076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201854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0,06%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715547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062963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5863740"/>
                  </a:ext>
                </a:extLst>
              </a:tr>
              <a:tr h="32449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0,10%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0,02%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802162"/>
                  </a:ext>
                </a:extLst>
              </a:tr>
            </a:tbl>
          </a:graphicData>
        </a:graphic>
      </p:graphicFrame>
      <p:graphicFrame>
        <p:nvGraphicFramePr>
          <p:cNvPr id="8" name="Tabulka 7">
            <a:extLst>
              <a:ext uri="{FF2B5EF4-FFF2-40B4-BE49-F238E27FC236}">
                <a16:creationId xmlns:a16="http://schemas.microsoft.com/office/drawing/2014/main" id="{26846A11-710A-4C93-9687-3BD1BD8F7984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11958386"/>
              </p:ext>
            </p:extLst>
          </p:nvPr>
        </p:nvGraphicFramePr>
        <p:xfrm>
          <a:off x="6149790" y="794661"/>
          <a:ext cx="5961170" cy="5917739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039598">
                  <a:extLst>
                    <a:ext uri="{9D8B030D-6E8A-4147-A177-3AD203B41FA5}">
                      <a16:colId xmlns:a16="http://schemas.microsoft.com/office/drawing/2014/main" val="3876822496"/>
                    </a:ext>
                  </a:extLst>
                </a:gridCol>
                <a:gridCol w="980393">
                  <a:extLst>
                    <a:ext uri="{9D8B030D-6E8A-4147-A177-3AD203B41FA5}">
                      <a16:colId xmlns:a16="http://schemas.microsoft.com/office/drawing/2014/main" val="150993269"/>
                    </a:ext>
                  </a:extLst>
                </a:gridCol>
                <a:gridCol w="980393">
                  <a:extLst>
                    <a:ext uri="{9D8B030D-6E8A-4147-A177-3AD203B41FA5}">
                      <a16:colId xmlns:a16="http://schemas.microsoft.com/office/drawing/2014/main" val="1516909752"/>
                    </a:ext>
                  </a:extLst>
                </a:gridCol>
                <a:gridCol w="893510">
                  <a:extLst>
                    <a:ext uri="{9D8B030D-6E8A-4147-A177-3AD203B41FA5}">
                      <a16:colId xmlns:a16="http://schemas.microsoft.com/office/drawing/2014/main" val="1266766408"/>
                    </a:ext>
                  </a:extLst>
                </a:gridCol>
                <a:gridCol w="1067276">
                  <a:extLst>
                    <a:ext uri="{9D8B030D-6E8A-4147-A177-3AD203B41FA5}">
                      <a16:colId xmlns:a16="http://schemas.microsoft.com/office/drawing/2014/main" val="2442911810"/>
                    </a:ext>
                  </a:extLst>
                </a:gridCol>
              </a:tblGrid>
              <a:tr h="619491">
                <a:tc>
                  <a:txBody>
                    <a:bodyPr/>
                    <a:lstStyle/>
                    <a:p>
                      <a:r>
                        <a:rPr lang="cs-CZ" sz="1600" dirty="0"/>
                        <a:t>Nákazy za poslední týden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dirty="0"/>
                        <a:t>Po první dávce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cs-CZ" dirty="0"/>
                        <a:t>Po druhé dávce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986205"/>
                  </a:ext>
                </a:extLst>
              </a:tr>
              <a:tr h="363214">
                <a:tc>
                  <a:txBody>
                    <a:bodyPr/>
                    <a:lstStyle/>
                    <a:p>
                      <a:endParaRPr lang="cs-CZ" sz="1600" dirty="0"/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1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dirty="0">
                          <a:solidFill>
                            <a:schemeClr val="bg1"/>
                          </a:solidFill>
                        </a:rPr>
                        <a:t>Absolutní počty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1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dirty="0">
                          <a:solidFill>
                            <a:schemeClr val="bg1"/>
                          </a:solidFill>
                        </a:rPr>
                        <a:t>Z očkovaných první dávkou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1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dirty="0">
                          <a:solidFill>
                            <a:schemeClr val="bg1"/>
                          </a:solidFill>
                        </a:rPr>
                        <a:t>Absolutní počty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1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dirty="0">
                          <a:solidFill>
                            <a:schemeClr val="bg1"/>
                          </a:solidFill>
                        </a:rPr>
                        <a:t>Z očkovaných druhou dávkou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1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308718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0,07%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0,02%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41918527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2469435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0,06%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36727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7678178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0,02%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16994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1981776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5039963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0,08%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395245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627909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0,04%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556076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201854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715547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062963"/>
                  </a:ext>
                </a:extLst>
              </a:tr>
              <a:tr h="328462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5863740"/>
                  </a:ext>
                </a:extLst>
              </a:tr>
              <a:tr h="324495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0,06%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0,01%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802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640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60" y="0"/>
            <a:ext cx="7434501" cy="576000"/>
          </a:xfrm>
        </p:spPr>
        <p:txBody>
          <a:bodyPr/>
          <a:lstStyle/>
          <a:p>
            <a:r>
              <a:rPr lang="cs-CZ" dirty="0"/>
              <a:t>COVID-19 pozitivita po zahájení vakcinace</a:t>
            </a:r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B3EEB4B0-5A7F-4B46-944B-628C5ED0DEF5}"/>
              </a:ext>
            </a:extLst>
          </p:cNvPr>
          <p:cNvSpPr/>
          <p:nvPr/>
        </p:nvSpPr>
        <p:spPr>
          <a:xfrm>
            <a:off x="1733551" y="6582159"/>
            <a:ext cx="8280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Národní zdravotnický informační sytém (NZIS), ÚZIS ČR; Informační systém infekční nemoci (ISIN) </a:t>
            </a:r>
          </a:p>
        </p:txBody>
      </p:sp>
      <p:sp>
        <p:nvSpPr>
          <p:cNvPr id="14" name="Obdélník 13">
            <a:extLst>
              <a:ext uri="{FF2B5EF4-FFF2-40B4-BE49-F238E27FC236}">
                <a16:creationId xmlns:a16="http://schemas.microsoft.com/office/drawing/2014/main" id="{9616A8CA-B1F6-4415-B2C5-3A5AF9993E7E}"/>
              </a:ext>
            </a:extLst>
          </p:cNvPr>
          <p:cNvSpPr/>
          <p:nvPr/>
        </p:nvSpPr>
        <p:spPr>
          <a:xfrm>
            <a:off x="762000" y="748196"/>
            <a:ext cx="10439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Doba do pozitivity po podání vakcíny</a:t>
            </a:r>
          </a:p>
        </p:txBody>
      </p:sp>
      <p:graphicFrame>
        <p:nvGraphicFramePr>
          <p:cNvPr id="16" name="Graf 15">
            <a:extLst>
              <a:ext uri="{FF2B5EF4-FFF2-40B4-BE49-F238E27FC236}">
                <a16:creationId xmlns:a16="http://schemas.microsoft.com/office/drawing/2014/main" id="{E7C9BA0C-EFF3-4A64-88A8-CE2373FFBC38}"/>
              </a:ext>
            </a:extLst>
          </p:cNvPr>
          <p:cNvGraphicFramePr/>
          <p:nvPr>
            <p:extLst/>
          </p:nvPr>
        </p:nvGraphicFramePr>
        <p:xfrm>
          <a:off x="388924" y="1153682"/>
          <a:ext cx="11506986" cy="508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Tabulka 18">
            <a:extLst>
              <a:ext uri="{FF2B5EF4-FFF2-40B4-BE49-F238E27FC236}">
                <a16:creationId xmlns:a16="http://schemas.microsoft.com/office/drawing/2014/main" id="{81224743-C0E6-4358-842D-D6EAE045652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59865" y="1530440"/>
          <a:ext cx="5441534" cy="3057496"/>
        </p:xfrm>
        <a:graphic>
          <a:graphicData uri="http://schemas.openxmlformats.org/drawingml/2006/table">
            <a:tbl>
              <a:tblPr/>
              <a:tblGrid>
                <a:gridCol w="1392965">
                  <a:extLst>
                    <a:ext uri="{9D8B030D-6E8A-4147-A177-3AD203B41FA5}">
                      <a16:colId xmlns:a16="http://schemas.microsoft.com/office/drawing/2014/main" val="883849921"/>
                    </a:ext>
                  </a:extLst>
                </a:gridCol>
                <a:gridCol w="2106401">
                  <a:extLst>
                    <a:ext uri="{9D8B030D-6E8A-4147-A177-3AD203B41FA5}">
                      <a16:colId xmlns:a16="http://schemas.microsoft.com/office/drawing/2014/main" val="2808698420"/>
                    </a:ext>
                  </a:extLst>
                </a:gridCol>
                <a:gridCol w="1942168">
                  <a:extLst>
                    <a:ext uri="{9D8B030D-6E8A-4147-A177-3AD203B41FA5}">
                      <a16:colId xmlns:a16="http://schemas.microsoft.com/office/drawing/2014/main" val="165716572"/>
                    </a:ext>
                  </a:extLst>
                </a:gridCol>
              </a:tblGrid>
              <a:tr h="794306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Pozitivita po 1. dávce vakcíny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</a:t>
                      </a:r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ozitivita po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</a:t>
                      </a:r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dávce vakcíny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48383"/>
                  </a:ext>
                </a:extLst>
              </a:tr>
              <a:tr h="514760">
                <a:tc>
                  <a:txBody>
                    <a:bodyPr/>
                    <a:lstStyle/>
                    <a:p>
                      <a:pPr algn="ctr" fontAlgn="ctr"/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21 774</a:t>
                      </a:r>
                      <a:b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z 2 468 544)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= 3 792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(0,18 % z 2 097 691)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06576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Průměr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7,0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202012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algn="l" fontAlgn="ctr"/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Medián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dní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79171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do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ů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21,1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788752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do 14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ů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46,9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615180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do 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</a:t>
                      </a:r>
                      <a:r>
                        <a:rPr lang="cs-CZ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ů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,1 %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56,8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%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707982"/>
                  </a:ext>
                </a:extLst>
              </a:tr>
            </a:tbl>
          </a:graphicData>
        </a:graphic>
      </p:graphicFrame>
      <p:cxnSp>
        <p:nvCxnSpPr>
          <p:cNvPr id="20" name="Přímá spojnice 19">
            <a:extLst>
              <a:ext uri="{FF2B5EF4-FFF2-40B4-BE49-F238E27FC236}">
                <a16:creationId xmlns:a16="http://schemas.microsoft.com/office/drawing/2014/main" id="{B835FDC7-B7B9-40FC-BD64-0CD277E2BFF9}"/>
              </a:ext>
            </a:extLst>
          </p:cNvPr>
          <p:cNvCxnSpPr/>
          <p:nvPr/>
        </p:nvCxnSpPr>
        <p:spPr>
          <a:xfrm>
            <a:off x="9982722" y="2156808"/>
            <a:ext cx="4565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B3D5F012-DB16-4376-943C-BEBE1F6D7ACF}"/>
              </a:ext>
            </a:extLst>
          </p:cNvPr>
          <p:cNvCxnSpPr/>
          <p:nvPr/>
        </p:nvCxnSpPr>
        <p:spPr>
          <a:xfrm>
            <a:off x="8024307" y="2156808"/>
            <a:ext cx="45657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délník 21">
            <a:extLst>
              <a:ext uri="{FF2B5EF4-FFF2-40B4-BE49-F238E27FC236}">
                <a16:creationId xmlns:a16="http://schemas.microsoft.com/office/drawing/2014/main" id="{23EA4F6B-7780-4A4B-A21E-71700C75AC85}"/>
              </a:ext>
            </a:extLst>
          </p:cNvPr>
          <p:cNvSpPr/>
          <p:nvPr/>
        </p:nvSpPr>
        <p:spPr>
          <a:xfrm>
            <a:off x="941730" y="6202425"/>
            <a:ext cx="101807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Dny od podání vakcíny do pozitivity na COVID-19</a:t>
            </a:r>
          </a:p>
        </p:txBody>
      </p:sp>
      <p:sp>
        <p:nvSpPr>
          <p:cNvPr id="23" name="Obdélník 22">
            <a:extLst>
              <a:ext uri="{FF2B5EF4-FFF2-40B4-BE49-F238E27FC236}">
                <a16:creationId xmlns:a16="http://schemas.microsoft.com/office/drawing/2014/main" id="{30924626-B064-4BD0-82EE-BBC62255E809}"/>
              </a:ext>
            </a:extLst>
          </p:cNvPr>
          <p:cNvSpPr/>
          <p:nvPr/>
        </p:nvSpPr>
        <p:spPr>
          <a:xfrm rot="16200000">
            <a:off x="-1205379" y="3425843"/>
            <a:ext cx="289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Podíl z očkovaných osob (%)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1F2DEBB0-D9D2-4AFE-8FA5-31673F65CB15}"/>
              </a:ext>
            </a:extLst>
          </p:cNvPr>
          <p:cNvSpPr txBox="1"/>
          <p:nvPr/>
        </p:nvSpPr>
        <p:spPr>
          <a:xfrm>
            <a:off x="6831340" y="-23368"/>
            <a:ext cx="1398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14.06. 2021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602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3AB5B8-FE6E-499D-BEF3-81934875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COVID-19 pozitivita po zahájení vakcinace</a:t>
            </a:r>
          </a:p>
        </p:txBody>
      </p:sp>
      <p:graphicFrame>
        <p:nvGraphicFramePr>
          <p:cNvPr id="6" name="Tabulka 7">
            <a:extLst>
              <a:ext uri="{FF2B5EF4-FFF2-40B4-BE49-F238E27FC236}">
                <a16:creationId xmlns:a16="http://schemas.microsoft.com/office/drawing/2014/main" id="{2F62ED75-CBC2-4788-B9D7-699D79250EB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36536342"/>
              </p:ext>
            </p:extLst>
          </p:nvPr>
        </p:nvGraphicFramePr>
        <p:xfrm>
          <a:off x="323753" y="1759527"/>
          <a:ext cx="11288180" cy="175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230">
                  <a:extLst>
                    <a:ext uri="{9D8B030D-6E8A-4147-A177-3AD203B41FA5}">
                      <a16:colId xmlns:a16="http://schemas.microsoft.com/office/drawing/2014/main" val="1375693292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3264774899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4110247196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4230941611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1385290825"/>
                    </a:ext>
                  </a:extLst>
                </a:gridCol>
                <a:gridCol w="1789590">
                  <a:extLst>
                    <a:ext uri="{9D8B030D-6E8A-4147-A177-3AD203B41FA5}">
                      <a16:colId xmlns:a16="http://schemas.microsoft.com/office/drawing/2014/main" val="1139850004"/>
                    </a:ext>
                  </a:extLst>
                </a:gridCol>
              </a:tblGrid>
              <a:tr h="7937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l-PL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 2. dávce** </a:t>
                      </a:r>
                      <a:endParaRPr lang="cs-CZ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</a:rPr>
                        <a:t>Počet očkovaných osob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Pozitivní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Pozitivní se symptomy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</a:rPr>
                        <a:t>Hospitalizace lehký průběh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cs-CZ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Hospitalizace </a:t>
                      </a:r>
                      <a:r>
                        <a:rPr lang="cs-CZ" sz="1800" b="1" kern="1200" dirty="0">
                          <a:solidFill>
                            <a:schemeClr val="lt1"/>
                          </a:solidFill>
                        </a:rPr>
                        <a:t> těžký průběh</a:t>
                      </a:r>
                      <a:endParaRPr lang="cs-CZ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0664095"/>
                  </a:ext>
                </a:extLst>
              </a:tr>
              <a:tr h="45989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14 dnů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2 097 691</a:t>
                      </a:r>
                    </a:p>
                  </a:txBody>
                  <a:tcPr marL="9525" marR="9525" marT="9525" marB="0" anchor="ctr">
                    <a:solidFill>
                      <a:srgbClr val="F3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1 779 (0.08%)</a:t>
                      </a:r>
                    </a:p>
                  </a:txBody>
                  <a:tcPr marL="9525" marR="9525" marT="9525" marB="0" anchor="ctr">
                    <a:solidFill>
                      <a:srgbClr val="EF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338 (0.02%)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225 (0.01%)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 (0.01%)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0783757"/>
                  </a:ext>
                </a:extLst>
              </a:tr>
              <a:tr h="45989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 dnů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2 013 (0.10%)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462 (0.02%)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306 (0.01%)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156 (0.01%)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6401268"/>
                  </a:ext>
                </a:extLst>
              </a:tr>
            </a:tbl>
          </a:graphicData>
        </a:graphic>
      </p:graphicFrame>
      <p:sp>
        <p:nvSpPr>
          <p:cNvPr id="15" name="TextBox 6">
            <a:extLst>
              <a:ext uri="{FF2B5EF4-FFF2-40B4-BE49-F238E27FC236}">
                <a16:creationId xmlns:a16="http://schemas.microsoft.com/office/drawing/2014/main" id="{F58963B6-ED37-4790-9435-56D463A3BCFC}"/>
              </a:ext>
            </a:extLst>
          </p:cNvPr>
          <p:cNvSpPr txBox="1"/>
          <p:nvPr/>
        </p:nvSpPr>
        <p:spPr>
          <a:xfrm>
            <a:off x="6831340" y="-23368"/>
            <a:ext cx="1398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Stav k </a:t>
            </a:r>
            <a:b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14.06..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2021</a:t>
            </a:r>
            <a:endParaRPr kumimoji="0" lang="cs-CZ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DFBDAF91-E5BE-4DDC-ABEB-54ED805D0A46}"/>
              </a:ext>
            </a:extLst>
          </p:cNvPr>
          <p:cNvSpPr txBox="1"/>
          <p:nvPr/>
        </p:nvSpPr>
        <p:spPr>
          <a:xfrm>
            <a:off x="364488" y="666316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Celkem</a:t>
            </a:r>
          </a:p>
        </p:txBody>
      </p:sp>
      <p:sp>
        <p:nvSpPr>
          <p:cNvPr id="10" name="TextovéPole 13">
            <a:extLst>
              <a:ext uri="{FF2B5EF4-FFF2-40B4-BE49-F238E27FC236}">
                <a16:creationId xmlns:a16="http://schemas.microsoft.com/office/drawing/2014/main" id="{CDDEC7A8-79C4-493F-A21F-3DB55EDB4B6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23753" y="3611762"/>
            <a:ext cx="1128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Pozitivita byla prokázána po 1. dávce, před podáním druhé dávky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** Pozitivita byla prokázána až po podání 2. dávky vakcíny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364488" y="1321005"/>
            <a:ext cx="7806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Zásadní pro hodnocení je výskyt nákaz s časovým odstupem po 2. dávce </a:t>
            </a:r>
          </a:p>
        </p:txBody>
      </p:sp>
    </p:spTree>
    <p:extLst>
      <p:ext uri="{BB962C8B-B14F-4D97-AF65-F5344CB8AC3E}">
        <p14:creationId xmlns:p14="http://schemas.microsoft.com/office/powerpoint/2010/main" val="484486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389645" cy="681036"/>
          </a:xfrm>
        </p:spPr>
        <p:txBody>
          <a:bodyPr>
            <a:normAutofit/>
          </a:bodyPr>
          <a:lstStyle/>
          <a:p>
            <a:r>
              <a:rPr lang="cs-CZ" sz="2400" dirty="0"/>
              <a:t>Opakované nákazy (</a:t>
            </a:r>
            <a:r>
              <a:rPr lang="cs-CZ" sz="2400" dirty="0" smtClean="0"/>
              <a:t>reinfekce) </a:t>
            </a:r>
            <a:r>
              <a:rPr lang="cs-CZ" sz="2400" dirty="0"/>
              <a:t>za poslední měsíc</a:t>
            </a:r>
            <a:r>
              <a:rPr lang="en-US" sz="2400" dirty="0"/>
              <a:t> a t</a:t>
            </a:r>
            <a:r>
              <a:rPr lang="cs-CZ" sz="2400" dirty="0" err="1"/>
              <a:t>ýden</a:t>
            </a:r>
            <a:r>
              <a:rPr lang="cs-CZ" sz="2400" dirty="0"/>
              <a:t> k 19. 6. 2021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26846A11-710A-4C93-9687-3BD1BD8F7984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8788338"/>
              </p:ext>
            </p:extLst>
          </p:nvPr>
        </p:nvGraphicFramePr>
        <p:xfrm>
          <a:off x="160076" y="948526"/>
          <a:ext cx="5650668" cy="5784015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199116">
                  <a:extLst>
                    <a:ext uri="{9D8B030D-6E8A-4147-A177-3AD203B41FA5}">
                      <a16:colId xmlns:a16="http://schemas.microsoft.com/office/drawing/2014/main" val="3876822496"/>
                    </a:ext>
                  </a:extLst>
                </a:gridCol>
                <a:gridCol w="1725776">
                  <a:extLst>
                    <a:ext uri="{9D8B030D-6E8A-4147-A177-3AD203B41FA5}">
                      <a16:colId xmlns:a16="http://schemas.microsoft.com/office/drawing/2014/main" val="150993269"/>
                    </a:ext>
                  </a:extLst>
                </a:gridCol>
                <a:gridCol w="1725776">
                  <a:extLst>
                    <a:ext uri="{9D8B030D-6E8A-4147-A177-3AD203B41FA5}">
                      <a16:colId xmlns:a16="http://schemas.microsoft.com/office/drawing/2014/main" val="1266766408"/>
                    </a:ext>
                  </a:extLst>
                </a:gridCol>
              </a:tblGrid>
              <a:tr h="557683">
                <a:tc>
                  <a:txBody>
                    <a:bodyPr/>
                    <a:lstStyle/>
                    <a:p>
                      <a:r>
                        <a:rPr lang="cs-CZ" sz="1600" dirty="0"/>
                        <a:t>Reinfekce za poslední měsíc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/>
                        <a:t>Absolutní počty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/>
                        <a:t>Na 100 tis. obyv.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98620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19185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246943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367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0,68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7678178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1699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19817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5039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39524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627909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5560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20185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1,86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71554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062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1,90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5863740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1,88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802162"/>
                  </a:ext>
                </a:extLst>
              </a:tr>
            </a:tbl>
          </a:graphicData>
        </a:graphic>
      </p:graphicFrame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26846A11-710A-4C93-9687-3BD1BD8F7984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56973873"/>
              </p:ext>
            </p:extLst>
          </p:nvPr>
        </p:nvGraphicFramePr>
        <p:xfrm>
          <a:off x="6172502" y="948525"/>
          <a:ext cx="5650668" cy="5784015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127436">
                  <a:extLst>
                    <a:ext uri="{9D8B030D-6E8A-4147-A177-3AD203B41FA5}">
                      <a16:colId xmlns:a16="http://schemas.microsoft.com/office/drawing/2014/main" val="3876822496"/>
                    </a:ext>
                  </a:extLst>
                </a:gridCol>
                <a:gridCol w="1797456">
                  <a:extLst>
                    <a:ext uri="{9D8B030D-6E8A-4147-A177-3AD203B41FA5}">
                      <a16:colId xmlns:a16="http://schemas.microsoft.com/office/drawing/2014/main" val="150993269"/>
                    </a:ext>
                  </a:extLst>
                </a:gridCol>
                <a:gridCol w="1725776">
                  <a:extLst>
                    <a:ext uri="{9D8B030D-6E8A-4147-A177-3AD203B41FA5}">
                      <a16:colId xmlns:a16="http://schemas.microsoft.com/office/drawing/2014/main" val="1266766408"/>
                    </a:ext>
                  </a:extLst>
                </a:gridCol>
              </a:tblGrid>
              <a:tr h="557683">
                <a:tc>
                  <a:txBody>
                    <a:bodyPr/>
                    <a:lstStyle/>
                    <a:p>
                      <a:r>
                        <a:rPr lang="cs-CZ" sz="1600" dirty="0"/>
                        <a:t>Reinfekce za poslední týden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/>
                        <a:t>Absolutní počty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/>
                        <a:t>Na 100 tis. obyv.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98620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19185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246943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367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7678178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1699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19817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5039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39524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627909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5560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20185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71554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062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5863740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0,28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802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6112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9946430" cy="681036"/>
          </a:xfrm>
        </p:spPr>
        <p:txBody>
          <a:bodyPr>
            <a:normAutofit/>
          </a:bodyPr>
          <a:lstStyle/>
          <a:p>
            <a:r>
              <a:rPr lang="cs-CZ" sz="2400" dirty="0"/>
              <a:t>Mutace </a:t>
            </a:r>
            <a:r>
              <a:rPr lang="cs-CZ" sz="2400" dirty="0" smtClean="0"/>
              <a:t>(hlášené podezření) za </a:t>
            </a:r>
            <a:r>
              <a:rPr lang="cs-CZ" sz="2400" dirty="0"/>
              <a:t>poslední měsíc</a:t>
            </a:r>
            <a:r>
              <a:rPr lang="en-US" sz="2400" dirty="0"/>
              <a:t> a t</a:t>
            </a:r>
            <a:r>
              <a:rPr lang="cs-CZ" sz="2400" dirty="0" err="1"/>
              <a:t>ýden</a:t>
            </a:r>
            <a:r>
              <a:rPr lang="cs-CZ" sz="2400" dirty="0"/>
              <a:t> k 19. 6. 2021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26846A11-710A-4C93-9687-3BD1BD8F7984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1179607"/>
              </p:ext>
            </p:extLst>
          </p:nvPr>
        </p:nvGraphicFramePr>
        <p:xfrm>
          <a:off x="160076" y="948526"/>
          <a:ext cx="5650667" cy="5784015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264342">
                  <a:extLst>
                    <a:ext uri="{9D8B030D-6E8A-4147-A177-3AD203B41FA5}">
                      <a16:colId xmlns:a16="http://schemas.microsoft.com/office/drawing/2014/main" val="3876822496"/>
                    </a:ext>
                  </a:extLst>
                </a:gridCol>
                <a:gridCol w="1128775">
                  <a:extLst>
                    <a:ext uri="{9D8B030D-6E8A-4147-A177-3AD203B41FA5}">
                      <a16:colId xmlns:a16="http://schemas.microsoft.com/office/drawing/2014/main" val="150993269"/>
                    </a:ext>
                  </a:extLst>
                </a:gridCol>
                <a:gridCol w="1128775">
                  <a:extLst>
                    <a:ext uri="{9D8B030D-6E8A-4147-A177-3AD203B41FA5}">
                      <a16:colId xmlns:a16="http://schemas.microsoft.com/office/drawing/2014/main" val="1266766408"/>
                    </a:ext>
                  </a:extLst>
                </a:gridCol>
                <a:gridCol w="1128775">
                  <a:extLst>
                    <a:ext uri="{9D8B030D-6E8A-4147-A177-3AD203B41FA5}">
                      <a16:colId xmlns:a16="http://schemas.microsoft.com/office/drawing/2014/main" val="2127355624"/>
                    </a:ext>
                  </a:extLst>
                </a:gridCol>
              </a:tblGrid>
              <a:tr h="557683">
                <a:tc>
                  <a:txBody>
                    <a:bodyPr/>
                    <a:lstStyle/>
                    <a:p>
                      <a:r>
                        <a:rPr lang="cs-CZ" sz="1600" dirty="0" smtClean="0"/>
                        <a:t>Záznamy podezření</a:t>
                      </a:r>
                      <a:r>
                        <a:rPr lang="cs-CZ" sz="1600" baseline="0" dirty="0" smtClean="0"/>
                        <a:t> za </a:t>
                      </a:r>
                      <a:r>
                        <a:rPr lang="cs-CZ" sz="1600" dirty="0" smtClean="0"/>
                        <a:t>poslední </a:t>
                      </a:r>
                      <a:r>
                        <a:rPr lang="cs-CZ" sz="1600" dirty="0"/>
                        <a:t>měsíc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Alpha</a:t>
                      </a:r>
                      <a:endParaRPr lang="cs-CZ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Delta</a:t>
                      </a:r>
                      <a:endParaRPr lang="cs-CZ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Jin</a:t>
                      </a:r>
                      <a:r>
                        <a:rPr lang="cs-CZ" sz="1600" dirty="0"/>
                        <a:t>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98620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19185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246943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367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7678178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1699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19817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5039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39524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627909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5560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20185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71554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062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5863740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802162"/>
                  </a:ext>
                </a:extLst>
              </a:tr>
            </a:tbl>
          </a:graphicData>
        </a:graphic>
      </p:graphicFrame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26846A11-710A-4C93-9687-3BD1BD8F7984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77835061"/>
              </p:ext>
            </p:extLst>
          </p:nvPr>
        </p:nvGraphicFramePr>
        <p:xfrm>
          <a:off x="6172502" y="948525"/>
          <a:ext cx="5658051" cy="5784015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275212">
                  <a:extLst>
                    <a:ext uri="{9D8B030D-6E8A-4147-A177-3AD203B41FA5}">
                      <a16:colId xmlns:a16="http://schemas.microsoft.com/office/drawing/2014/main" val="3876822496"/>
                    </a:ext>
                  </a:extLst>
                </a:gridCol>
                <a:gridCol w="1127613">
                  <a:extLst>
                    <a:ext uri="{9D8B030D-6E8A-4147-A177-3AD203B41FA5}">
                      <a16:colId xmlns:a16="http://schemas.microsoft.com/office/drawing/2014/main" val="150993269"/>
                    </a:ext>
                  </a:extLst>
                </a:gridCol>
                <a:gridCol w="1127613">
                  <a:extLst>
                    <a:ext uri="{9D8B030D-6E8A-4147-A177-3AD203B41FA5}">
                      <a16:colId xmlns:a16="http://schemas.microsoft.com/office/drawing/2014/main" val="432348811"/>
                    </a:ext>
                  </a:extLst>
                </a:gridCol>
                <a:gridCol w="1127613">
                  <a:extLst>
                    <a:ext uri="{9D8B030D-6E8A-4147-A177-3AD203B41FA5}">
                      <a16:colId xmlns:a16="http://schemas.microsoft.com/office/drawing/2014/main" val="1266766408"/>
                    </a:ext>
                  </a:extLst>
                </a:gridCol>
              </a:tblGrid>
              <a:tr h="557683">
                <a:tc>
                  <a:txBody>
                    <a:bodyPr/>
                    <a:lstStyle/>
                    <a:p>
                      <a:r>
                        <a:rPr lang="cs-CZ" sz="1600" dirty="0" smtClean="0"/>
                        <a:t>Záznamy podezření</a:t>
                      </a:r>
                      <a:r>
                        <a:rPr lang="cs-CZ" sz="1600" baseline="0" dirty="0" smtClean="0"/>
                        <a:t> za </a:t>
                      </a:r>
                      <a:r>
                        <a:rPr lang="cs-CZ" sz="1600" dirty="0" smtClean="0"/>
                        <a:t>poslední týden</a:t>
                      </a:r>
                      <a:endParaRPr lang="cs-CZ" sz="1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Alpha</a:t>
                      </a:r>
                      <a:endParaRPr lang="cs-CZ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Delta</a:t>
                      </a:r>
                      <a:endParaRPr lang="cs-CZ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Jin</a:t>
                      </a:r>
                      <a:r>
                        <a:rPr lang="cs-CZ" sz="1600" dirty="0"/>
                        <a:t>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98620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19185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246943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367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7678178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1699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19817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5039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39524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627909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5560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20185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71554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062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5863740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802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630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205116" y="1739629"/>
            <a:ext cx="118205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Průměrný počet nově prokázaných případů onemocnění klesl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200" b="1" u="sng" dirty="0">
                <a:solidFill>
                  <a:srgbClr val="0000FF"/>
                </a:solidFill>
                <a:latin typeface="Calibri" panose="020F0502020204030204"/>
              </a:rPr>
              <a:t>pod</a:t>
            </a:r>
            <a:r>
              <a:rPr kumimoji="0" lang="cs-CZ" sz="3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cs-CZ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130 </a:t>
            </a:r>
            <a:r>
              <a:rPr kumimoji="0" lang="cs-CZ" sz="3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denně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Relativní pozitivita indikovaných testů dosáhla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velmi nízkých a bezpečných hodnot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Významný je i pokles nově nakažených potenciálně zranitelných skupin obyvatel. V důsledku</a:t>
            </a:r>
            <a:r>
              <a:rPr kumimoji="0" lang="cs-CZ" sz="3200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toho významně klesá zátěž nemocnic. </a:t>
            </a: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Reprodukční číslo osciluje mezi 0,70 – 0,80.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200" b="1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Pokles je nadále patrný u všech věkových kategorií dětí i dospělých. </a:t>
            </a:r>
          </a:p>
        </p:txBody>
      </p:sp>
      <p:sp>
        <p:nvSpPr>
          <p:cNvPr id="6" name="Šipka dolů 5"/>
          <p:cNvSpPr/>
          <p:nvPr/>
        </p:nvSpPr>
        <p:spPr>
          <a:xfrm>
            <a:off x="5339526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Epidemie na populační úrovni prokazatelně stále zpomaluje, rovněž klesá zátěž nemocnic</a:t>
            </a:r>
          </a:p>
        </p:txBody>
      </p:sp>
      <p:sp>
        <p:nvSpPr>
          <p:cNvPr id="10" name="Šipka dolů 9"/>
          <p:cNvSpPr/>
          <p:nvPr/>
        </p:nvSpPr>
        <p:spPr>
          <a:xfrm>
            <a:off x="5339523" y="4477277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Šipka dolů 11"/>
          <p:cNvSpPr/>
          <p:nvPr/>
        </p:nvSpPr>
        <p:spPr>
          <a:xfrm>
            <a:off x="5339523" y="6025618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274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986" y="1"/>
            <a:ext cx="11931882" cy="681036"/>
          </a:xfrm>
        </p:spPr>
        <p:txBody>
          <a:bodyPr>
            <a:normAutofit fontScale="90000"/>
          </a:bodyPr>
          <a:lstStyle/>
          <a:p>
            <a:r>
              <a:rPr lang="cs-CZ" sz="2400" dirty="0"/>
              <a:t>Záchyty </a:t>
            </a:r>
            <a:r>
              <a:rPr lang="cs-CZ" sz="2400" dirty="0" smtClean="0"/>
              <a:t>přímo v nemocnicích bez předchozí diagnostiky za poslední měsíc</a:t>
            </a:r>
            <a:r>
              <a:rPr lang="en-US" sz="2400" dirty="0" smtClean="0"/>
              <a:t> </a:t>
            </a:r>
            <a:r>
              <a:rPr lang="en-US" sz="2400" dirty="0"/>
              <a:t>a t</a:t>
            </a:r>
            <a:r>
              <a:rPr lang="cs-CZ" sz="2400" dirty="0" err="1"/>
              <a:t>ýden</a:t>
            </a:r>
            <a:r>
              <a:rPr lang="cs-CZ" sz="2400" dirty="0"/>
              <a:t> k 19. 6. 2021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26846A11-710A-4C93-9687-3BD1BD8F7984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88098102"/>
              </p:ext>
            </p:extLst>
          </p:nvPr>
        </p:nvGraphicFramePr>
        <p:xfrm>
          <a:off x="160075" y="805546"/>
          <a:ext cx="5650668" cy="5784015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199116">
                  <a:extLst>
                    <a:ext uri="{9D8B030D-6E8A-4147-A177-3AD203B41FA5}">
                      <a16:colId xmlns:a16="http://schemas.microsoft.com/office/drawing/2014/main" val="3876822496"/>
                    </a:ext>
                  </a:extLst>
                </a:gridCol>
                <a:gridCol w="1725776">
                  <a:extLst>
                    <a:ext uri="{9D8B030D-6E8A-4147-A177-3AD203B41FA5}">
                      <a16:colId xmlns:a16="http://schemas.microsoft.com/office/drawing/2014/main" val="150993269"/>
                    </a:ext>
                  </a:extLst>
                </a:gridCol>
                <a:gridCol w="1725776">
                  <a:extLst>
                    <a:ext uri="{9D8B030D-6E8A-4147-A177-3AD203B41FA5}">
                      <a16:colId xmlns:a16="http://schemas.microsoft.com/office/drawing/2014/main" val="1266766408"/>
                    </a:ext>
                  </a:extLst>
                </a:gridCol>
              </a:tblGrid>
              <a:tr h="557683">
                <a:tc>
                  <a:txBody>
                    <a:bodyPr/>
                    <a:lstStyle/>
                    <a:p>
                      <a:r>
                        <a:rPr lang="cs-CZ" sz="1600" dirty="0" smtClean="0"/>
                        <a:t>Záznamy </a:t>
                      </a:r>
                      <a:r>
                        <a:rPr lang="cs-CZ" sz="1600" dirty="0"/>
                        <a:t>za poslední měsíc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/>
                        <a:t>Záchyty </a:t>
                      </a:r>
                      <a:r>
                        <a:rPr lang="cs-CZ" sz="1600" dirty="0" smtClean="0"/>
                        <a:t>přímo v nemocnici</a:t>
                      </a:r>
                      <a:endParaRPr lang="cs-CZ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/>
                        <a:t>Záchyty </a:t>
                      </a:r>
                      <a:r>
                        <a:rPr lang="cs-CZ" sz="1600" dirty="0" smtClean="0"/>
                        <a:t>přímo na JIP</a:t>
                      </a:r>
                      <a:endParaRPr lang="cs-CZ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98620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19185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246943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367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7678178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1699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19817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5039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39524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627909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5560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20185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71554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062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5863740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802162"/>
                  </a:ext>
                </a:extLst>
              </a:tr>
            </a:tbl>
          </a:graphicData>
        </a:graphic>
      </p:graphicFrame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26846A11-710A-4C93-9687-3BD1BD8F7984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00512326"/>
              </p:ext>
            </p:extLst>
          </p:nvPr>
        </p:nvGraphicFramePr>
        <p:xfrm>
          <a:off x="6155724" y="789839"/>
          <a:ext cx="5650668" cy="5784015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199116">
                  <a:extLst>
                    <a:ext uri="{9D8B030D-6E8A-4147-A177-3AD203B41FA5}">
                      <a16:colId xmlns:a16="http://schemas.microsoft.com/office/drawing/2014/main" val="3876822496"/>
                    </a:ext>
                  </a:extLst>
                </a:gridCol>
                <a:gridCol w="1725776">
                  <a:extLst>
                    <a:ext uri="{9D8B030D-6E8A-4147-A177-3AD203B41FA5}">
                      <a16:colId xmlns:a16="http://schemas.microsoft.com/office/drawing/2014/main" val="150993269"/>
                    </a:ext>
                  </a:extLst>
                </a:gridCol>
                <a:gridCol w="1725776">
                  <a:extLst>
                    <a:ext uri="{9D8B030D-6E8A-4147-A177-3AD203B41FA5}">
                      <a16:colId xmlns:a16="http://schemas.microsoft.com/office/drawing/2014/main" val="1266766408"/>
                    </a:ext>
                  </a:extLst>
                </a:gridCol>
              </a:tblGrid>
              <a:tr h="557683">
                <a:tc>
                  <a:txBody>
                    <a:bodyPr/>
                    <a:lstStyle/>
                    <a:p>
                      <a:r>
                        <a:rPr lang="cs-CZ" sz="1600" dirty="0" smtClean="0"/>
                        <a:t>Záznamy  </a:t>
                      </a:r>
                      <a:r>
                        <a:rPr lang="cs-CZ" sz="1600" dirty="0"/>
                        <a:t>za poslední týden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/>
                        <a:t>Záchyty </a:t>
                      </a:r>
                      <a:r>
                        <a:rPr lang="cs-CZ" sz="1600" dirty="0" smtClean="0"/>
                        <a:t>přímo v nemocnici</a:t>
                      </a:r>
                      <a:endParaRPr lang="cs-CZ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/>
                        <a:t>Záchyty </a:t>
                      </a:r>
                      <a:r>
                        <a:rPr lang="cs-CZ" sz="1600" dirty="0" smtClean="0"/>
                        <a:t>přímo na JIP</a:t>
                      </a:r>
                      <a:endParaRPr lang="cs-CZ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98620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19185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246943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367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7678178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1699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19817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5039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39524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627909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5560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20185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71554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062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5863740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802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40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cs-CZ" sz="2400" dirty="0" smtClean="0"/>
              <a:t>Vysoce rizikové </a:t>
            </a:r>
            <a:r>
              <a:rPr lang="cs-CZ" sz="2400" dirty="0"/>
              <a:t>nákazy za poslední měsíc</a:t>
            </a:r>
            <a:r>
              <a:rPr lang="en-US" sz="2400" dirty="0"/>
              <a:t> a t</a:t>
            </a:r>
            <a:r>
              <a:rPr lang="cs-CZ" sz="2400" dirty="0" err="1"/>
              <a:t>ýden</a:t>
            </a:r>
            <a:r>
              <a:rPr lang="cs-CZ" sz="2400" dirty="0"/>
              <a:t> k 19. 6. 2021</a:t>
            </a: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26846A11-710A-4C93-9687-3BD1BD8F7984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012461"/>
              </p:ext>
            </p:extLst>
          </p:nvPr>
        </p:nvGraphicFramePr>
        <p:xfrm>
          <a:off x="160075" y="796825"/>
          <a:ext cx="5650668" cy="5784015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054619">
                  <a:extLst>
                    <a:ext uri="{9D8B030D-6E8A-4147-A177-3AD203B41FA5}">
                      <a16:colId xmlns:a16="http://schemas.microsoft.com/office/drawing/2014/main" val="3876822496"/>
                    </a:ext>
                  </a:extLst>
                </a:gridCol>
                <a:gridCol w="1870273">
                  <a:extLst>
                    <a:ext uri="{9D8B030D-6E8A-4147-A177-3AD203B41FA5}">
                      <a16:colId xmlns:a16="http://schemas.microsoft.com/office/drawing/2014/main" val="150993269"/>
                    </a:ext>
                  </a:extLst>
                </a:gridCol>
                <a:gridCol w="1725776">
                  <a:extLst>
                    <a:ext uri="{9D8B030D-6E8A-4147-A177-3AD203B41FA5}">
                      <a16:colId xmlns:a16="http://schemas.microsoft.com/office/drawing/2014/main" val="1266766408"/>
                    </a:ext>
                  </a:extLst>
                </a:gridCol>
              </a:tblGrid>
              <a:tr h="557683">
                <a:tc>
                  <a:txBody>
                    <a:bodyPr/>
                    <a:lstStyle/>
                    <a:p>
                      <a:r>
                        <a:rPr lang="cs-CZ" sz="1600" dirty="0" smtClean="0"/>
                        <a:t>Záznamy </a:t>
                      </a:r>
                      <a:r>
                        <a:rPr lang="cs-CZ" sz="1600" dirty="0"/>
                        <a:t>za poslední měsíc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/>
                        <a:t>Nákaza související s importem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 smtClean="0"/>
                        <a:t>Vysoce riziková </a:t>
                      </a:r>
                      <a:r>
                        <a:rPr lang="cs-CZ" sz="1600" dirty="0"/>
                        <a:t>nákaza*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98620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19185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246943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367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7678178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1699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19817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5039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39524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627909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5560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20185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71554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062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5863740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802162"/>
                  </a:ext>
                </a:extLst>
              </a:tr>
            </a:tbl>
          </a:graphicData>
        </a:graphic>
      </p:graphicFrame>
      <p:graphicFrame>
        <p:nvGraphicFramePr>
          <p:cNvPr id="6" name="Tabulka 5">
            <a:extLst>
              <a:ext uri="{FF2B5EF4-FFF2-40B4-BE49-F238E27FC236}">
                <a16:creationId xmlns:a16="http://schemas.microsoft.com/office/drawing/2014/main" id="{26846A11-710A-4C93-9687-3BD1BD8F7984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03951331"/>
              </p:ext>
            </p:extLst>
          </p:nvPr>
        </p:nvGraphicFramePr>
        <p:xfrm>
          <a:off x="6206057" y="796826"/>
          <a:ext cx="5650668" cy="5784015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099044">
                  <a:extLst>
                    <a:ext uri="{9D8B030D-6E8A-4147-A177-3AD203B41FA5}">
                      <a16:colId xmlns:a16="http://schemas.microsoft.com/office/drawing/2014/main" val="3876822496"/>
                    </a:ext>
                  </a:extLst>
                </a:gridCol>
                <a:gridCol w="1825848">
                  <a:extLst>
                    <a:ext uri="{9D8B030D-6E8A-4147-A177-3AD203B41FA5}">
                      <a16:colId xmlns:a16="http://schemas.microsoft.com/office/drawing/2014/main" val="150993269"/>
                    </a:ext>
                  </a:extLst>
                </a:gridCol>
                <a:gridCol w="1725776">
                  <a:extLst>
                    <a:ext uri="{9D8B030D-6E8A-4147-A177-3AD203B41FA5}">
                      <a16:colId xmlns:a16="http://schemas.microsoft.com/office/drawing/2014/main" val="1266766408"/>
                    </a:ext>
                  </a:extLst>
                </a:gridCol>
              </a:tblGrid>
              <a:tr h="557683">
                <a:tc>
                  <a:txBody>
                    <a:bodyPr/>
                    <a:lstStyle/>
                    <a:p>
                      <a:r>
                        <a:rPr lang="cs-CZ" sz="1600" dirty="0" smtClean="0"/>
                        <a:t>Záznamy za poslední </a:t>
                      </a:r>
                      <a:r>
                        <a:rPr lang="cs-CZ" sz="1600" dirty="0"/>
                        <a:t>týden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400" dirty="0"/>
                        <a:t>Nákaza související s importem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dirty="0" smtClean="0"/>
                        <a:t>Vysoce riziková nákaza</a:t>
                      </a:r>
                      <a:r>
                        <a:rPr lang="cs-CZ" sz="160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98620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Hlavní město Praha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19185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246943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Jihomoravský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3672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Karlovarský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7678178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Kraj Vysočina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1699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Královéhradecký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19817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Liberecký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5039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Moravskoslezský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395245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Olomoucký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2627909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Pardubický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556076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Plzeňský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201854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Středočeský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715547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Ústecký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062963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Zlínský kraj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5863740"/>
                  </a:ext>
                </a:extLst>
              </a:tr>
              <a:tr h="346993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ČR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0802162"/>
                  </a:ext>
                </a:extLst>
              </a:tr>
            </a:tbl>
          </a:graphicData>
        </a:graphic>
      </p:graphicFrame>
      <p:sp>
        <p:nvSpPr>
          <p:cNvPr id="3" name="TextovéPole 2">
            <a:extLst>
              <a:ext uri="{FF2B5EF4-FFF2-40B4-BE49-F238E27FC236}">
                <a16:creationId xmlns:a16="http://schemas.microsoft.com/office/drawing/2014/main" id="{69BC60CA-A0FA-498C-8B14-BCBA0B4E139D}"/>
              </a:ext>
            </a:extLst>
          </p:cNvPr>
          <p:cNvSpPr txBox="1"/>
          <p:nvPr/>
        </p:nvSpPr>
        <p:spPr>
          <a:xfrm>
            <a:off x="281146" y="6580840"/>
            <a:ext cx="11750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</a:t>
            </a:r>
            <a:r>
              <a:rPr lang="cs-CZ" sz="1400" dirty="0" smtClean="0"/>
              <a:t>podezření na mutaci jinou </a:t>
            </a:r>
            <a:r>
              <a:rPr lang="cs-CZ" sz="1400" dirty="0"/>
              <a:t>než </a:t>
            </a:r>
            <a:r>
              <a:rPr lang="cs-CZ" sz="1400" dirty="0" smtClean="0"/>
              <a:t>britskou </a:t>
            </a:r>
            <a:r>
              <a:rPr lang="cs-CZ" sz="1400" dirty="0"/>
              <a:t>po 2. dávce očkování a/nebo po infekci </a:t>
            </a:r>
            <a:r>
              <a:rPr lang="cs-CZ" sz="1400" dirty="0">
                <a:solidFill>
                  <a:schemeClr val="dk1"/>
                </a:solidFill>
              </a:rPr>
              <a:t>prodělané v uplynulých 180 dnech a/nebo hospitalizován</a:t>
            </a:r>
          </a:p>
        </p:txBody>
      </p:sp>
    </p:spTree>
    <p:extLst>
      <p:ext uri="{BB962C8B-B14F-4D97-AF65-F5344CB8AC3E}">
        <p14:creationId xmlns:p14="http://schemas.microsoft.com/office/powerpoint/2010/main" val="2407323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083D3C-33A4-427C-8968-4D5445585846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Datová a informační základna </a:t>
            </a:r>
            <a:br>
              <a:rPr lang="cs-CZ" b="1" dirty="0"/>
            </a:br>
            <a:r>
              <a:rPr lang="cs-CZ" b="1" dirty="0"/>
              <a:t>pro management pandemie COVID-19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43346" y="3693109"/>
            <a:ext cx="11905307" cy="2367967"/>
          </a:xfrm>
        </p:spPr>
        <p:txBody>
          <a:bodyPr>
            <a:normAutofit/>
          </a:bodyPr>
          <a:lstStyle/>
          <a:p>
            <a:r>
              <a:rPr lang="cs-CZ" sz="4000" b="1" dirty="0"/>
              <a:t>Souhrnné výsledky testů ze škol</a:t>
            </a:r>
          </a:p>
          <a:p>
            <a:r>
              <a:rPr lang="cs-CZ" sz="4000" i="1" dirty="0"/>
              <a:t>- Průběžné hlášení: </a:t>
            </a:r>
            <a:r>
              <a:rPr lang="cs-CZ" sz="4000" i="1" dirty="0" smtClean="0"/>
              <a:t>22. </a:t>
            </a:r>
            <a:r>
              <a:rPr lang="cs-CZ" sz="4000" i="1" dirty="0"/>
              <a:t>6. 2021- </a:t>
            </a:r>
          </a:p>
        </p:txBody>
      </p:sp>
    </p:spTree>
    <p:extLst>
      <p:ext uri="{BB962C8B-B14F-4D97-AF65-F5344CB8AC3E}">
        <p14:creationId xmlns:p14="http://schemas.microsoft.com/office/powerpoint/2010/main" val="351370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104775" y="117608"/>
            <a:ext cx="11953875" cy="4424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Testy prováděné přímo ve školách jsou školami </a:t>
            </a:r>
            <a:r>
              <a:rPr kumimoji="0" lang="cs-CZ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agregovaně</a:t>
            </a: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hlášeny do centrálního systému, který umožňuje sledovat vývoj pozitivních záchytů nákazy.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Z průběžných dat vyplývá, že testy prováděné ve školách neindikují systémový rizikový vývoj či kontinuální eskalaci v šíření epidemie. Hodnoty v jednotlivých krajích různě v čase fluktuují, ale kontinuálně nerostou.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0358" y="619620"/>
            <a:ext cx="11249025" cy="871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cs-CZ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Šipka dolů 9"/>
          <p:cNvSpPr/>
          <p:nvPr/>
        </p:nvSpPr>
        <p:spPr>
          <a:xfrm>
            <a:off x="5255201" y="1320322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Šipka dolů 4"/>
          <p:cNvSpPr/>
          <p:nvPr/>
        </p:nvSpPr>
        <p:spPr>
          <a:xfrm>
            <a:off x="5255201" y="4553911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095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dpis 1">
            <a:extLst>
              <a:ext uri="{FF2B5EF4-FFF2-40B4-BE49-F238E27FC236}">
                <a16:creationId xmlns:a16="http://schemas.microsoft.com/office/drawing/2014/main" id="{7D7972E5-0CCD-46CA-80F9-F819739D546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4994" y="39452"/>
            <a:ext cx="11855555" cy="576000"/>
          </a:xfrm>
        </p:spPr>
        <p:txBody>
          <a:bodyPr/>
          <a:lstStyle/>
          <a:p>
            <a:pPr algn="ctr"/>
            <a:r>
              <a:rPr lang="cs-CZ" sz="3000" dirty="0"/>
              <a:t>Testy hlášení ze škol – průběžné výsledky</a:t>
            </a:r>
          </a:p>
        </p:txBody>
      </p:sp>
      <p:sp>
        <p:nvSpPr>
          <p:cNvPr id="3" name="TextovéPole 2"/>
          <p:cNvSpPr txBox="1"/>
          <p:nvPr>
            <p:custDataLst>
              <p:tags r:id="rId2"/>
            </p:custDataLst>
          </p:nvPr>
        </p:nvSpPr>
        <p:spPr>
          <a:xfrm>
            <a:off x="224157" y="6476694"/>
            <a:ext cx="12097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CELKOVÝ SOUHRN V DATECH (bez dělení na věkové kategorie žáků, které nejsou v datech testování ve školách k dispozici) </a:t>
            </a:r>
          </a:p>
        </p:txBody>
      </p:sp>
      <p:sp>
        <p:nvSpPr>
          <p:cNvPr id="6" name="TextovéPole 5"/>
          <p:cNvSpPr txBox="1"/>
          <p:nvPr>
            <p:custDataLst>
              <p:tags r:id="rId3"/>
            </p:custDataLst>
          </p:nvPr>
        </p:nvSpPr>
        <p:spPr>
          <a:xfrm>
            <a:off x="4455775" y="3156370"/>
            <a:ext cx="2221250" cy="76944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9 883 tis. testů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4 237záchytů</a:t>
            </a:r>
          </a:p>
        </p:txBody>
      </p:sp>
      <p:sp>
        <p:nvSpPr>
          <p:cNvPr id="8" name="Šipka doprava 7"/>
          <p:cNvSpPr/>
          <p:nvPr/>
        </p:nvSpPr>
        <p:spPr>
          <a:xfrm>
            <a:off x="7150615" y="3324401"/>
            <a:ext cx="733246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ovéPole 8"/>
          <p:cNvSpPr txBox="1"/>
          <p:nvPr>
            <p:custDataLst>
              <p:tags r:id="rId4"/>
            </p:custDataLst>
          </p:nvPr>
        </p:nvSpPr>
        <p:spPr>
          <a:xfrm>
            <a:off x="8286750" y="3158610"/>
            <a:ext cx="247578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Cca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43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záchytů na 100tis. testů</a:t>
            </a:r>
          </a:p>
        </p:txBody>
      </p:sp>
      <p:sp>
        <p:nvSpPr>
          <p:cNvPr id="10" name="TextovéPole 9"/>
          <p:cNvSpPr txBox="1"/>
          <p:nvPr>
            <p:custDataLst>
              <p:tags r:id="rId5"/>
            </p:custDataLst>
          </p:nvPr>
        </p:nvSpPr>
        <p:spPr>
          <a:xfrm>
            <a:off x="456172" y="3275726"/>
            <a:ext cx="2767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Ž</a:t>
            </a:r>
            <a:r>
              <a:rPr kumimoji="0" lang="cs-CZ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áci</a:t>
            </a:r>
            <a:r>
              <a:rPr kumimoji="0" lang="cs-CZ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* </a:t>
            </a:r>
          </a:p>
        </p:txBody>
      </p:sp>
      <p:sp>
        <p:nvSpPr>
          <p:cNvPr id="11" name="TextovéPole 10"/>
          <p:cNvSpPr txBox="1"/>
          <p:nvPr>
            <p:custDataLst>
              <p:tags r:id="rId6"/>
            </p:custDataLst>
          </p:nvPr>
        </p:nvSpPr>
        <p:spPr>
          <a:xfrm>
            <a:off x="4417674" y="1170788"/>
            <a:ext cx="2160227" cy="76944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1 632 tis. testů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641 záchytů</a:t>
            </a:r>
          </a:p>
        </p:txBody>
      </p:sp>
      <p:sp>
        <p:nvSpPr>
          <p:cNvPr id="12" name="Šipka doprava 11"/>
          <p:cNvSpPr/>
          <p:nvPr/>
        </p:nvSpPr>
        <p:spPr>
          <a:xfrm>
            <a:off x="7172504" y="1407712"/>
            <a:ext cx="733246" cy="388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ovéPole 12"/>
          <p:cNvSpPr txBox="1"/>
          <p:nvPr>
            <p:custDataLst>
              <p:tags r:id="rId7"/>
            </p:custDataLst>
          </p:nvPr>
        </p:nvSpPr>
        <p:spPr>
          <a:xfrm>
            <a:off x="8286749" y="1226505"/>
            <a:ext cx="247578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Cca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39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záchytů na 100tis. testů</a:t>
            </a:r>
          </a:p>
        </p:txBody>
      </p:sp>
      <p:sp>
        <p:nvSpPr>
          <p:cNvPr id="14" name="TextovéPole 13"/>
          <p:cNvSpPr txBox="1"/>
          <p:nvPr/>
        </p:nvSpPr>
        <p:spPr>
          <a:xfrm>
            <a:off x="456172" y="1367895"/>
            <a:ext cx="2767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Zaměstnanci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9F9BCD63-50E0-4D36-9A76-86F564E370F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0" y="648748"/>
            <a:ext cx="2848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Datum exportu: 22. 6. 2021 16:00</a:t>
            </a:r>
          </a:p>
        </p:txBody>
      </p:sp>
      <p:sp>
        <p:nvSpPr>
          <p:cNvPr id="15" name="TextovéPole 14"/>
          <p:cNvSpPr txBox="1"/>
          <p:nvPr>
            <p:custDataLst>
              <p:tags r:id="rId9"/>
            </p:custDataLst>
          </p:nvPr>
        </p:nvSpPr>
        <p:spPr>
          <a:xfrm>
            <a:off x="292231" y="4849009"/>
            <a:ext cx="3182928" cy="135421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Za sledované období bylo v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ISIN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celkem zachyceno</a:t>
            </a:r>
            <a:b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11 255 </a:t>
            </a: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nákaz u dětí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(5 – 15 let)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sp>
        <p:nvSpPr>
          <p:cNvPr id="16" name="TextovéPole 15"/>
          <p:cNvSpPr txBox="1"/>
          <p:nvPr>
            <p:custDataLst>
              <p:tags r:id="rId10"/>
            </p:custDataLst>
          </p:nvPr>
        </p:nvSpPr>
        <p:spPr>
          <a:xfrm>
            <a:off x="8964951" y="4973578"/>
            <a:ext cx="3210419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Testy provedené přímo ve školách potvrdily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4 237 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záchytů nákazy</a:t>
            </a:r>
          </a:p>
        </p:txBody>
      </p:sp>
      <p:sp>
        <p:nvSpPr>
          <p:cNvPr id="17" name="TextovéPole 16"/>
          <p:cNvSpPr txBox="1"/>
          <p:nvPr>
            <p:custDataLst>
              <p:tags r:id="rId11"/>
            </p:custDataLst>
          </p:nvPr>
        </p:nvSpPr>
        <p:spPr>
          <a:xfrm>
            <a:off x="4196094" y="4573164"/>
            <a:ext cx="4330707" cy="1785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Epidemická šetření všech záznamů v 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ISIN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prokázala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2 982 </a:t>
            </a:r>
            <a:r>
              <a:rPr kumimoji="0" lang="cs-CZ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nákaz dětí ve věku 5 – 15 let pravděpodobně souvisejících se školním kolektivem </a:t>
            </a:r>
          </a:p>
        </p:txBody>
      </p:sp>
      <p:cxnSp>
        <p:nvCxnSpPr>
          <p:cNvPr id="4" name="Přímá spojnice 3"/>
          <p:cNvCxnSpPr/>
          <p:nvPr/>
        </p:nvCxnSpPr>
        <p:spPr>
          <a:xfrm flipV="1">
            <a:off x="0" y="2505075"/>
            <a:ext cx="12192000" cy="285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Šipka doprava 4"/>
          <p:cNvSpPr/>
          <p:nvPr/>
        </p:nvSpPr>
        <p:spPr>
          <a:xfrm>
            <a:off x="3746873" y="3211878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Šipka doprava 20"/>
          <p:cNvSpPr/>
          <p:nvPr/>
        </p:nvSpPr>
        <p:spPr>
          <a:xfrm>
            <a:off x="3475159" y="1210900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Šipka doprava 22"/>
          <p:cNvSpPr/>
          <p:nvPr/>
        </p:nvSpPr>
        <p:spPr>
          <a:xfrm>
            <a:off x="3746873" y="5171249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Šipka doprava 24"/>
          <p:cNvSpPr/>
          <p:nvPr/>
        </p:nvSpPr>
        <p:spPr>
          <a:xfrm rot="10800000">
            <a:off x="8583951" y="5171249"/>
            <a:ext cx="342900" cy="73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ovéPole 23"/>
          <p:cNvSpPr txBox="1"/>
          <p:nvPr/>
        </p:nvSpPr>
        <p:spPr>
          <a:xfrm>
            <a:off x="3649937" y="782752"/>
            <a:ext cx="369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Testy ve školách </a:t>
            </a:r>
          </a:p>
        </p:txBody>
      </p:sp>
      <p:sp>
        <p:nvSpPr>
          <p:cNvPr id="26" name="TextovéPole 25"/>
          <p:cNvSpPr txBox="1"/>
          <p:nvPr/>
        </p:nvSpPr>
        <p:spPr>
          <a:xfrm>
            <a:off x="1659867" y="2046941"/>
            <a:ext cx="7869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Primární záchyty nahlášené do CFA bez konfirmace</a:t>
            </a:r>
          </a:p>
        </p:txBody>
      </p:sp>
      <p:sp>
        <p:nvSpPr>
          <p:cNvPr id="27" name="TextovéPole 26"/>
          <p:cNvSpPr txBox="1"/>
          <p:nvPr>
            <p:custDataLst>
              <p:tags r:id="rId12"/>
            </p:custDataLst>
          </p:nvPr>
        </p:nvSpPr>
        <p:spPr>
          <a:xfrm>
            <a:off x="3649937" y="2737924"/>
            <a:ext cx="369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Testy ve školách </a:t>
            </a:r>
          </a:p>
        </p:txBody>
      </p:sp>
      <p:sp>
        <p:nvSpPr>
          <p:cNvPr id="28" name="TextovéPole 27"/>
          <p:cNvSpPr txBox="1"/>
          <p:nvPr/>
        </p:nvSpPr>
        <p:spPr>
          <a:xfrm>
            <a:off x="1659867" y="4002113"/>
            <a:ext cx="7869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Primární záchyty nahlášené do CFA bez konfirmace</a:t>
            </a:r>
          </a:p>
        </p:txBody>
      </p:sp>
      <p:sp>
        <p:nvSpPr>
          <p:cNvPr id="7" name="Ohnutá šipka 6"/>
          <p:cNvSpPr/>
          <p:nvPr/>
        </p:nvSpPr>
        <p:spPr>
          <a:xfrm rot="5400000">
            <a:off x="10300716" y="3727154"/>
            <a:ext cx="1318308" cy="77942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4162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nově COVID-19 pozitivních na 100 testů u dětí v čase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110567F-ED9A-4B75-8A99-2C76347C8E2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52239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0-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roky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96DFE862-337B-42DF-9CE0-613BB419EE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515144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11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Obdélník 19">
            <a:extLst>
              <a:ext uri="{FF2B5EF4-FFF2-40B4-BE49-F238E27FC236}">
                <a16:creationId xmlns:a16="http://schemas.microsoft.com/office/drawing/2014/main" id="{6268F6CC-8AED-4B18-94E5-6D17E31A33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096907" y="3850901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12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19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Obdélník 4">
            <a:extLst>
              <a:ext uri="{FF2B5EF4-FFF2-40B4-BE49-F238E27FC236}">
                <a16:creationId xmlns:a16="http://schemas.microsoft.com/office/drawing/2014/main" id="{201F6F44-1A1F-4938-A91E-85733E1BBD4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85942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0-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roky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Obdélník 18">
            <a:extLst>
              <a:ext uri="{FF2B5EF4-FFF2-40B4-BE49-F238E27FC236}">
                <a16:creationId xmlns:a16="http://schemas.microsoft.com/office/drawing/2014/main" id="{09378E26-1A0F-49EA-84B8-0F2F3113495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448847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11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Obdélník 19">
            <a:extLst>
              <a:ext uri="{FF2B5EF4-FFF2-40B4-BE49-F238E27FC236}">
                <a16:creationId xmlns:a16="http://schemas.microsoft.com/office/drawing/2014/main" id="{357A4323-961E-4F3F-952E-33FADA0EFC4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030610" y="751576"/>
            <a:ext cx="24783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12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19</a:t>
            </a: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let</a:t>
            </a:r>
            <a:endParaRPr kumimoji="0" lang="cs-CZ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6" name="Graf 16">
            <a:extLst>
              <a:ext uri="{FF2B5EF4-FFF2-40B4-BE49-F238E27FC236}">
                <a16:creationId xmlns:a16="http://schemas.microsoft.com/office/drawing/2014/main" id="{5344641D-2322-48FA-B46D-EBF942D0F408}"/>
              </a:ext>
            </a:extLst>
          </p:cNvPr>
          <p:cNvGraphicFramePr/>
          <p:nvPr>
            <p:custDataLst>
              <p:tags r:id="rId8"/>
            </p:custDataLst>
            <p:extLst/>
          </p:nvPr>
        </p:nvGraphicFramePr>
        <p:xfrm>
          <a:off x="1515748" y="960159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graphicFrame>
        <p:nvGraphicFramePr>
          <p:cNvPr id="29" name="Graf 16">
            <a:extLst>
              <a:ext uri="{FF2B5EF4-FFF2-40B4-BE49-F238E27FC236}">
                <a16:creationId xmlns:a16="http://schemas.microsoft.com/office/drawing/2014/main" id="{D14DC449-1F00-4761-9C0F-0F7E7D0DDD4D}"/>
              </a:ext>
            </a:extLst>
          </p:cNvPr>
          <p:cNvGraphicFramePr/>
          <p:nvPr>
            <p:custDataLst>
              <p:tags r:id="rId9"/>
            </p:custDataLst>
            <p:extLst/>
          </p:nvPr>
        </p:nvGraphicFramePr>
        <p:xfrm>
          <a:off x="4991399" y="995652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graphicFrame>
        <p:nvGraphicFramePr>
          <p:cNvPr id="32" name="Graf 16">
            <a:extLst>
              <a:ext uri="{FF2B5EF4-FFF2-40B4-BE49-F238E27FC236}">
                <a16:creationId xmlns:a16="http://schemas.microsoft.com/office/drawing/2014/main" id="{0D0112F6-E60E-4310-AF92-E2A52E7E4780}"/>
              </a:ext>
            </a:extLst>
          </p:cNvPr>
          <p:cNvGraphicFramePr/>
          <p:nvPr>
            <p:custDataLst>
              <p:tags r:id="rId10"/>
            </p:custDataLst>
            <p:extLst/>
          </p:nvPr>
        </p:nvGraphicFramePr>
        <p:xfrm>
          <a:off x="8562717" y="997797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graphicFrame>
        <p:nvGraphicFramePr>
          <p:cNvPr id="33" name="Graf 16">
            <a:extLst>
              <a:ext uri="{FF2B5EF4-FFF2-40B4-BE49-F238E27FC236}">
                <a16:creationId xmlns:a16="http://schemas.microsoft.com/office/drawing/2014/main" id="{2BC56D18-9139-46D0-B029-751B0EA550A9}"/>
              </a:ext>
            </a:extLst>
          </p:cNvPr>
          <p:cNvGraphicFramePr/>
          <p:nvPr>
            <p:custDataLst>
              <p:tags r:id="rId11"/>
            </p:custDataLst>
            <p:extLst/>
          </p:nvPr>
        </p:nvGraphicFramePr>
        <p:xfrm>
          <a:off x="1515748" y="3997065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  <p:graphicFrame>
        <p:nvGraphicFramePr>
          <p:cNvPr id="36" name="Graf 16">
            <a:extLst>
              <a:ext uri="{FF2B5EF4-FFF2-40B4-BE49-F238E27FC236}">
                <a16:creationId xmlns:a16="http://schemas.microsoft.com/office/drawing/2014/main" id="{6DEB7949-763A-40DA-B63C-FE897037DA76}"/>
              </a:ext>
            </a:extLst>
          </p:cNvPr>
          <p:cNvGraphicFramePr/>
          <p:nvPr>
            <p:custDataLst>
              <p:tags r:id="rId12"/>
            </p:custDataLst>
            <p:extLst/>
          </p:nvPr>
        </p:nvGraphicFramePr>
        <p:xfrm>
          <a:off x="4956188" y="4097122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graphicFrame>
        <p:nvGraphicFramePr>
          <p:cNvPr id="37" name="Graf 16">
            <a:extLst>
              <a:ext uri="{FF2B5EF4-FFF2-40B4-BE49-F238E27FC236}">
                <a16:creationId xmlns:a16="http://schemas.microsoft.com/office/drawing/2014/main" id="{3AB67F15-6F38-430D-A4EB-52989DEB4CB6}"/>
              </a:ext>
            </a:extLst>
          </p:cNvPr>
          <p:cNvGraphicFramePr/>
          <p:nvPr>
            <p:custDataLst>
              <p:tags r:id="rId13"/>
            </p:custDataLst>
            <p:extLst/>
          </p:nvPr>
        </p:nvGraphicFramePr>
        <p:xfrm>
          <a:off x="8562717" y="4097122"/>
          <a:ext cx="3248580" cy="2703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0"/>
          </a:graphicData>
        </a:graphic>
      </p:graphicFrame>
      <p:sp>
        <p:nvSpPr>
          <p:cNvPr id="27" name="Obdélník 26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 rot="16200000">
            <a:off x="-2822385" y="3409335"/>
            <a:ext cx="6312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testů na 100 tis. dětí v dané věkové skupině za dané časové období (suma za celý časový úsek)</a:t>
            </a:r>
          </a:p>
        </p:txBody>
      </p:sp>
      <p:sp>
        <p:nvSpPr>
          <p:cNvPr id="30" name="Obdélník 11">
            <a:extLst>
              <a:ext uri="{FF2B5EF4-FFF2-40B4-BE49-F238E27FC236}">
                <a16:creationId xmlns:a16="http://schemas.microsoft.com/office/drawing/2014/main" id="{F2791115-767B-49CC-9447-EF63B7164EC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rot="16200000">
            <a:off x="-128361" y="4681509"/>
            <a:ext cx="2610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Testy s epidemiologickou indikací </a:t>
            </a:r>
          </a:p>
        </p:txBody>
      </p:sp>
      <p:sp>
        <p:nvSpPr>
          <p:cNvPr id="31" name="Obdélník 11">
            <a:extLst>
              <a:ext uri="{FF2B5EF4-FFF2-40B4-BE49-F238E27FC236}">
                <a16:creationId xmlns:a16="http://schemas.microsoft.com/office/drawing/2014/main" id="{1D89C329-75F4-4B21-9699-DBED3E583FE2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 rot="16200000">
            <a:off x="-46432" y="1724028"/>
            <a:ext cx="2345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esty</a:t>
            </a:r>
            <a:r>
              <a:rPr kumimoji="0" lang="cs-CZ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s diagnostickou nebo klinickou indikací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BCACDD66-F369-4A3C-9645-FDB777422924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2552669" y="5545599"/>
            <a:ext cx="698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N=527</a:t>
            </a:r>
          </a:p>
        </p:txBody>
      </p:sp>
      <p:sp>
        <p:nvSpPr>
          <p:cNvPr id="25" name="TextovéPole 24">
            <a:extLst>
              <a:ext uri="{FF2B5EF4-FFF2-40B4-BE49-F238E27FC236}">
                <a16:creationId xmlns:a16="http://schemas.microsoft.com/office/drawing/2014/main" id="{457E6AE9-A149-4747-93E8-7EB8670C070D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2731113" y="2513080"/>
            <a:ext cx="698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N=438</a:t>
            </a:r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30DAB5ED-4D64-49DA-A68D-B8DEC955874D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153522" y="2555522"/>
            <a:ext cx="698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N=3 368</a:t>
            </a:r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7A42DFED-4F08-4B0E-B4FD-E702DF1419CC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9615396" y="2513080"/>
            <a:ext cx="8160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N=5 450</a:t>
            </a: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FA85712E-7955-44E0-950D-439AB6DE0F6B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9615397" y="5606287"/>
            <a:ext cx="8160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N=15 436</a:t>
            </a:r>
          </a:p>
        </p:txBody>
      </p:sp>
      <p:sp>
        <p:nvSpPr>
          <p:cNvPr id="38" name="TextovéPole 37">
            <a:extLst>
              <a:ext uri="{FF2B5EF4-FFF2-40B4-BE49-F238E27FC236}">
                <a16:creationId xmlns:a16="http://schemas.microsoft.com/office/drawing/2014/main" id="{AAC3DF8D-A980-4F82-8EB6-A9F2941DF9CA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6073234" y="5608432"/>
            <a:ext cx="7791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N=11 082</a:t>
            </a:r>
          </a:p>
        </p:txBody>
      </p:sp>
    </p:spTree>
    <p:extLst>
      <p:ext uri="{BB962C8B-B14F-4D97-AF65-F5344CB8AC3E}">
        <p14:creationId xmlns:p14="http://schemas.microsoft.com/office/powerpoint/2010/main" val="1566467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1475" y="4035286"/>
            <a:ext cx="8050306" cy="314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21.</a:t>
            </a:r>
            <a:r>
              <a:rPr lang="cs-CZ" sz="2000" dirty="0">
                <a:latin typeface="+mn-lt"/>
              </a:rPr>
              <a:t>6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: 5</a:t>
            </a:r>
            <a:r>
              <a:rPr lang="cs-CZ" sz="2000" dirty="0">
                <a:latin typeface="+mn-lt"/>
              </a:rPr>
              <a:t>–</a:t>
            </a:r>
            <a:r>
              <a:rPr lang="en-US" sz="2000" dirty="0">
                <a:latin typeface="+mn-lt"/>
              </a:rPr>
              <a:t>11 let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6FB5FCE5-711C-4C26-8879-27C613FC76D5}"/>
              </a:ext>
            </a:extLst>
          </p:cNvPr>
          <p:cNvGraphicFramePr/>
          <p:nvPr>
            <p:custDataLst>
              <p:tags r:id="rId3"/>
            </p:custDataLst>
            <p:extLst/>
          </p:nvPr>
        </p:nvGraphicFramePr>
        <p:xfrm>
          <a:off x="4849396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5" name="TextovéPole 14">
            <a:extLst>
              <a:ext uri="{FF2B5EF4-FFF2-40B4-BE49-F238E27FC236}">
                <a16:creationId xmlns:a16="http://schemas.microsoft.com/office/drawing/2014/main" id="{C3199B8A-F6F3-4DFE-BF90-70294CC448A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729748" y="1709748"/>
            <a:ext cx="32707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Zvýšený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7denní počet pozitivních záchytů </a:t>
            </a:r>
            <a:b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 100tis. dětí v této věkové kategorii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registrují kraje 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Liberecký a Jihočeský. Jde avšak o velmi nízký výskyt (&lt;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25/100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tis. dětí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daného věku za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 dní).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 posledním hodnoceném týdnu (13.6. -&gt; 21.6.) je patrný mírný nárůst v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LBK.</a:t>
            </a: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5"/>
            </p:custDataLst>
            <p:extLst/>
          </p:nvPr>
        </p:nvGraphicFramePr>
        <p:xfrm>
          <a:off x="55986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21" name="Rectangle 14">
            <a:extLst>
              <a:ext uri="{FF2B5EF4-FFF2-40B4-BE49-F238E27FC236}">
                <a16:creationId xmlns:a16="http://schemas.microsoft.com/office/drawing/2014/main" id="{3E8997C8-A2E7-4890-A586-B593F0FF343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47A06C4E-0A27-47D8-BCC6-3883AAEE5BF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49AC28EB-F5AA-4332-A257-15B1D05DC64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344965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DBC47D66-8C9F-43A2-825F-7BCC2813B18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367C8D1D-5192-4819-9FA6-48C752179436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580324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5537C3B7-F715-4306-9950-1270004832C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549748" y="90406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61088984-AAFE-4028-8B0F-1EF83E4FABA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29748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21.6.2021</a:t>
            </a:r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6020A04D-603E-4D9A-A16E-908A30E31851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639032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13.6.2021</a:t>
            </a:r>
          </a:p>
        </p:txBody>
      </p:sp>
    </p:spTree>
    <p:extLst>
      <p:ext uri="{BB962C8B-B14F-4D97-AF65-F5344CB8AC3E}">
        <p14:creationId xmlns:p14="http://schemas.microsoft.com/office/powerpoint/2010/main" val="3065367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315" y="3344995"/>
            <a:ext cx="8050306" cy="300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21.</a:t>
            </a:r>
            <a:r>
              <a:rPr lang="cs-CZ" sz="2000" dirty="0">
                <a:latin typeface="+mn-lt"/>
              </a:rPr>
              <a:t>6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: 12</a:t>
            </a:r>
            <a:r>
              <a:rPr lang="cs-CZ" sz="2000" dirty="0">
                <a:latin typeface="+mn-lt"/>
              </a:rPr>
              <a:t>–</a:t>
            </a:r>
            <a:r>
              <a:rPr lang="en-US" sz="2000" dirty="0">
                <a:latin typeface="+mn-lt"/>
              </a:rPr>
              <a:t>19 let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14" name="Chart 5">
            <a:extLst>
              <a:ext uri="{FF2B5EF4-FFF2-40B4-BE49-F238E27FC236}">
                <a16:creationId xmlns:a16="http://schemas.microsoft.com/office/drawing/2014/main" id="{65FD74B0-BFEF-4240-A12D-B991B7F246B1}"/>
              </a:ext>
            </a:extLst>
          </p:cNvPr>
          <p:cNvGraphicFramePr/>
          <p:nvPr>
            <p:custDataLst>
              <p:tags r:id="rId3"/>
            </p:custDataLst>
            <p:extLst/>
          </p:nvPr>
        </p:nvGraphicFramePr>
        <p:xfrm>
          <a:off x="4989338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3BB4D4F4-E08B-4EAC-A9E6-A9370CD80C3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801112" y="1719796"/>
            <a:ext cx="30860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Zvýšený 7denní počet pozitivních záchytů </a:t>
            </a:r>
            <a:b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 100tis. dětí v této věkové kategorii registruje Liberecký kraj. 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5"/>
            </p:custDataLst>
            <p:extLst/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32" name="Rectangle 14">
            <a:extLst>
              <a:ext uri="{FF2B5EF4-FFF2-40B4-BE49-F238E27FC236}">
                <a16:creationId xmlns:a16="http://schemas.microsoft.com/office/drawing/2014/main" id="{636E20C5-278B-4843-B828-25F6010C7A8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AD24443A-551E-46AB-8380-337CE3058CF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2C3B1C45-C98E-4CF6-BA83-C6D957D8B57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344965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24CABFC9-F99D-4419-9DCB-A799FFF5DC7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3A061EEF-62AA-4DBF-9F38-29EBC6DBB32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580324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D8D9F8EE-99F4-4C33-90AD-9DF7729C58D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585608" y="88613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22E31EBC-5C6A-41FB-A7B6-DC4198287DA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29748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21.6.2021</a:t>
            </a: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03EEC918-9A4F-4673-9B4A-B29EFFC8850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639032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13.6.2021</a:t>
            </a:r>
          </a:p>
        </p:txBody>
      </p:sp>
    </p:spTree>
    <p:extLst>
      <p:ext uri="{BB962C8B-B14F-4D97-AF65-F5344CB8AC3E}">
        <p14:creationId xmlns:p14="http://schemas.microsoft.com/office/powerpoint/2010/main" val="2780602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315" y="3324858"/>
            <a:ext cx="8050306" cy="300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21.</a:t>
            </a:r>
            <a:r>
              <a:rPr lang="cs-CZ" sz="2000" dirty="0">
                <a:latin typeface="+mn-lt"/>
              </a:rPr>
              <a:t>6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: 12</a:t>
            </a:r>
            <a:r>
              <a:rPr lang="cs-CZ" sz="2000" dirty="0">
                <a:latin typeface="+mn-lt"/>
              </a:rPr>
              <a:t>–</a:t>
            </a:r>
            <a:r>
              <a:rPr lang="en-US" sz="2000" dirty="0">
                <a:latin typeface="+mn-lt"/>
              </a:rPr>
              <a:t>1</a:t>
            </a:r>
            <a:r>
              <a:rPr lang="cs-CZ" sz="2000" dirty="0">
                <a:latin typeface="+mn-lt"/>
              </a:rPr>
              <a:t>5</a:t>
            </a:r>
            <a:r>
              <a:rPr lang="en-US" sz="2000" dirty="0">
                <a:latin typeface="+mn-lt"/>
              </a:rPr>
              <a:t> let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14" name="Chart 5">
            <a:extLst>
              <a:ext uri="{FF2B5EF4-FFF2-40B4-BE49-F238E27FC236}">
                <a16:creationId xmlns:a16="http://schemas.microsoft.com/office/drawing/2014/main" id="{65FD74B0-BFEF-4240-A12D-B991B7F246B1}"/>
              </a:ext>
            </a:extLst>
          </p:cNvPr>
          <p:cNvGraphicFramePr/>
          <p:nvPr>
            <p:custDataLst>
              <p:tags r:id="rId3"/>
            </p:custDataLst>
            <p:extLst/>
          </p:nvPr>
        </p:nvGraphicFramePr>
        <p:xfrm>
          <a:off x="4989338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3BB4D4F4-E08B-4EAC-A9E6-A9370CD80C3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639748" y="1871440"/>
            <a:ext cx="3427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Zvýšený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7denní počet pozitivních záchytů </a:t>
            </a:r>
            <a:b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 100tis. dětí v této věkové kategorii registruje kraj Moravskoslezský a Plzeňský. 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5"/>
            </p:custDataLst>
            <p:extLst/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32" name="Rectangle 14">
            <a:extLst>
              <a:ext uri="{FF2B5EF4-FFF2-40B4-BE49-F238E27FC236}">
                <a16:creationId xmlns:a16="http://schemas.microsoft.com/office/drawing/2014/main" id="{9E17C7D9-2A44-418B-A194-187E9F452EE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D4859556-B68A-4F23-9579-07D7B68ACE6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A234FE2C-CC7D-47EA-90B6-9DE923D5AC0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344965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0420EA72-4ADF-415F-AF81-F367D5CC205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BA5FE030-749C-42E8-B17A-83464E0CC3E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580324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7F9128A7-5350-4C99-ABDE-6872BBCDAB8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585608" y="90406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8F130A09-7EF9-47DC-931F-CBFDD76CE47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29748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21.6.2021</a:t>
            </a: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8C50F218-951C-4185-8491-81A374E9F46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639032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13.6.2021</a:t>
            </a:r>
          </a:p>
        </p:txBody>
      </p:sp>
    </p:spTree>
    <p:extLst>
      <p:ext uri="{BB962C8B-B14F-4D97-AF65-F5344CB8AC3E}">
        <p14:creationId xmlns:p14="http://schemas.microsoft.com/office/powerpoint/2010/main" val="24827416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8F308F-8B97-4E6E-A76A-3F0B3FCE256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9315" y="2999415"/>
            <a:ext cx="8050306" cy="300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Nadpis 2">
            <a:extLst>
              <a:ext uri="{FF2B5EF4-FFF2-40B4-BE49-F238E27FC236}">
                <a16:creationId xmlns:a16="http://schemas.microsoft.com/office/drawing/2014/main" id="{A7B93101-0EBB-4871-8999-7D1ADFC76DC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986" y="1"/>
            <a:ext cx="10983926" cy="681036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+mn-lt"/>
              </a:rPr>
              <a:t>Nové případy za </a:t>
            </a:r>
            <a:r>
              <a:rPr lang="en-US" sz="2000" dirty="0">
                <a:latin typeface="+mn-lt"/>
              </a:rPr>
              <a:t>7</a:t>
            </a:r>
            <a:r>
              <a:rPr lang="pl-PL" sz="2000" dirty="0">
                <a:latin typeface="+mn-lt"/>
              </a:rPr>
              <a:t> dní na 100 000 obyvatel: srovnání krajů k 21.</a:t>
            </a:r>
            <a:r>
              <a:rPr lang="cs-CZ" sz="2000" dirty="0">
                <a:latin typeface="+mn-lt"/>
              </a:rPr>
              <a:t>6</a:t>
            </a:r>
            <a:r>
              <a:rPr lang="pl-PL" sz="2000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: 1</a:t>
            </a:r>
            <a:r>
              <a:rPr lang="cs-CZ" sz="2000" dirty="0">
                <a:latin typeface="+mn-lt"/>
              </a:rPr>
              <a:t>6–</a:t>
            </a:r>
            <a:r>
              <a:rPr lang="en-US" sz="2000" dirty="0">
                <a:latin typeface="+mn-lt"/>
              </a:rPr>
              <a:t>19 let</a:t>
            </a:r>
            <a:endParaRPr lang="cs-CZ" sz="2000" dirty="0">
              <a:latin typeface="+mn-lt"/>
            </a:endParaRPr>
          </a:p>
        </p:txBody>
      </p:sp>
      <p:graphicFrame>
        <p:nvGraphicFramePr>
          <p:cNvPr id="14" name="Chart 5">
            <a:extLst>
              <a:ext uri="{FF2B5EF4-FFF2-40B4-BE49-F238E27FC236}">
                <a16:creationId xmlns:a16="http://schemas.microsoft.com/office/drawing/2014/main" id="{65FD74B0-BFEF-4240-A12D-B991B7F246B1}"/>
              </a:ext>
            </a:extLst>
          </p:cNvPr>
          <p:cNvGraphicFramePr/>
          <p:nvPr>
            <p:custDataLst>
              <p:tags r:id="rId3"/>
            </p:custDataLst>
            <p:extLst/>
          </p:nvPr>
        </p:nvGraphicFramePr>
        <p:xfrm>
          <a:off x="4989338" y="1253263"/>
          <a:ext cx="3740410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8" name="TextovéPole 17">
            <a:extLst>
              <a:ext uri="{FF2B5EF4-FFF2-40B4-BE49-F238E27FC236}">
                <a16:creationId xmlns:a16="http://schemas.microsoft.com/office/drawing/2014/main" id="{3BB4D4F4-E08B-4EAC-A9E6-A9370CD80C3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618787" y="2026442"/>
            <a:ext cx="34275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Zvýšený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7denní počet pozitivních záchytů </a:t>
            </a:r>
            <a:b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 100tis. dětí v této věkové kategorii registruje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především Liberecký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kraj a </a:t>
            </a:r>
            <a:r>
              <a:rPr kumimoji="0" lang="cs-CZ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částečně též hlavní </a:t>
            </a: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město Praha. 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8A00E16-03C7-47EB-BFF1-4816E8247AF8}"/>
              </a:ext>
            </a:extLst>
          </p:cNvPr>
          <p:cNvGraphicFramePr/>
          <p:nvPr>
            <p:custDataLst>
              <p:tags r:id="rId5"/>
            </p:custDataLst>
            <p:extLst/>
          </p:nvPr>
        </p:nvGraphicFramePr>
        <p:xfrm>
          <a:off x="71824" y="1253263"/>
          <a:ext cx="4518105" cy="565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32" name="Rectangle 14">
            <a:extLst>
              <a:ext uri="{FF2B5EF4-FFF2-40B4-BE49-F238E27FC236}">
                <a16:creationId xmlns:a16="http://schemas.microsoft.com/office/drawing/2014/main" id="{EA6A406A-C661-42B5-BBFC-33B92B97D48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426341" y="904061"/>
            <a:ext cx="180000" cy="18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0D902561-A8EB-4750-9983-BF82DDBB28F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64965" y="904061"/>
            <a:ext cx="180000" cy="18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651BC136-9277-4AE5-B516-D30F9EA2413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344965" y="840172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.4.2021</a:t>
            </a:r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1347DB51-C0E1-455C-88FF-160C24502C4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530255" y="897533"/>
            <a:ext cx="180000" cy="180000"/>
          </a:xfrm>
          <a:prstGeom prst="rect">
            <a:avLst/>
          </a:prstGeom>
          <a:solidFill>
            <a:srgbClr val="305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4445497F-A440-4CE6-AF64-9446D8160F9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580324" y="8336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.2021</a:t>
            </a:r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B4C9B785-1505-4FDA-B4D6-29AA09C42E7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603538" y="886131"/>
            <a:ext cx="180000" cy="18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B708C462-AFD8-48C0-AD62-E8F4F8F0E1F0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29748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21.6.2021</a:t>
            </a: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C11664E6-CBB7-4E5E-839F-F47B476661A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639032" y="83364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13.6.2021</a:t>
            </a:r>
          </a:p>
        </p:txBody>
      </p:sp>
    </p:spTree>
    <p:extLst>
      <p:ext uri="{BB962C8B-B14F-4D97-AF65-F5344CB8AC3E}">
        <p14:creationId xmlns:p14="http://schemas.microsoft.com/office/powerpoint/2010/main" val="917015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1392507" y="1602506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175729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3842" y="873810"/>
            <a:ext cx="1134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 dospělých,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významně i v kategoriích </a:t>
            </a:r>
            <a:r>
              <a:rPr kumimoji="0" lang="cs-CZ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seniorního</a:t>
            </a: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věku – </a:t>
            </a:r>
            <a:r>
              <a:rPr kumimoji="0" lang="cs-CZ" sz="2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vliv očkování </a:t>
            </a:r>
          </a:p>
        </p:txBody>
      </p:sp>
    </p:spTree>
    <p:extLst>
      <p:ext uri="{BB962C8B-B14F-4D97-AF65-F5344CB8AC3E}">
        <p14:creationId xmlns:p14="http://schemas.microsoft.com/office/powerpoint/2010/main" val="25760110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>
            <p:custDataLst>
              <p:tags r:id="rId1"/>
            </p:custDataLst>
          </p:nvPr>
        </p:nvSpPr>
        <p:spPr>
          <a:xfrm>
            <a:off x="238125" y="2447853"/>
            <a:ext cx="11953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6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DĚKUJI ZA POZORNOST </a:t>
            </a:r>
            <a:endParaRPr kumimoji="0" lang="cs-CZ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0358" y="619620"/>
            <a:ext cx="11249025" cy="871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cs-CZ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52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CFAC55-E7BE-4475-808A-CF41E61842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1739" y="2"/>
            <a:ext cx="7651307" cy="576000"/>
          </a:xfrm>
        </p:spPr>
        <p:txBody>
          <a:bodyPr/>
          <a:lstStyle/>
          <a:p>
            <a:r>
              <a:rPr lang="cs-CZ" dirty="0"/>
              <a:t>Počty COVID-19 pozitivních v ČR na 100 000 v populaci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596C74F-0221-4E8A-956E-65A82E2B961A}"/>
              </a:ext>
            </a:extLst>
          </p:cNvPr>
          <p:cNvSpPr txBox="1"/>
          <p:nvPr/>
        </p:nvSpPr>
        <p:spPr>
          <a:xfrm>
            <a:off x="2162175" y="6545102"/>
            <a:ext cx="707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Zdroj: ISIN – Informační systém infekční nemocí</a:t>
            </a:r>
            <a:endParaRPr kumimoji="0" lang="cs-CZ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7" name="Graf 16">
            <a:extLst>
              <a:ext uri="{FF2B5EF4-FFF2-40B4-BE49-F238E27FC236}">
                <a16:creationId xmlns:a16="http://schemas.microsoft.com/office/drawing/2014/main" id="{A0832711-C8D3-482F-ADC2-50907D83BB18}"/>
              </a:ext>
            </a:extLst>
          </p:cNvPr>
          <p:cNvGraphicFramePr/>
          <p:nvPr>
            <p:custDataLst>
              <p:tags r:id="rId2"/>
            </p:custDataLst>
            <p:extLst/>
          </p:nvPr>
        </p:nvGraphicFramePr>
        <p:xfrm>
          <a:off x="1392508" y="1399769"/>
          <a:ext cx="10661843" cy="536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2" name="Obdélník 11">
            <a:extLst>
              <a:ext uri="{FF2B5EF4-FFF2-40B4-BE49-F238E27FC236}">
                <a16:creationId xmlns:a16="http://schemas.microsoft.com/office/drawing/2014/main" id="{47330F7D-030D-49C8-BE37-CEFFFE48B489}"/>
              </a:ext>
            </a:extLst>
          </p:cNvPr>
          <p:cNvSpPr/>
          <p:nvPr/>
        </p:nvSpPr>
        <p:spPr>
          <a:xfrm>
            <a:off x="137649" y="2386547"/>
            <a:ext cx="125485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Počet COVID-19 pozitivních na 100 000 osob v dané věkové skupině v populaci (suma za celý časový úsek)</a:t>
            </a:r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5700" y="1358173"/>
            <a:ext cx="2117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1. 3. přerušení veškeré prezenční výuky</a:t>
            </a:r>
          </a:p>
        </p:txBody>
      </p: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C84AA3A6-B8AF-4AD3-9609-5B6777C769C4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2722306" y="1890379"/>
            <a:ext cx="0" cy="802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018CB2AB-0F5A-4FCE-8034-F8F60A89895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65215" y="697003"/>
            <a:ext cx="11344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Populační zátěž klesá ve všech věkových kategoriích dětí. </a:t>
            </a:r>
          </a:p>
        </p:txBody>
      </p:sp>
      <p:sp>
        <p:nvSpPr>
          <p:cNvPr id="16" name="Obdélník 15">
            <a:extLst>
              <a:ext uri="{FF2B5EF4-FFF2-40B4-BE49-F238E27FC236}">
                <a16:creationId xmlns:a16="http://schemas.microsoft.com/office/drawing/2014/main" id="{63385A4C-5F20-4192-9027-8DBE2AB6717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052105" y="2079365"/>
            <a:ext cx="245727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 4. otevřeny MŠ pro předškolní děti, návrat 1. stupně ZŠ v rotačním režimu</a:t>
            </a:r>
          </a:p>
        </p:txBody>
      </p: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C84AA3A6-B8AF-4AD3-9609-5B6777C769C4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5550490" y="2772910"/>
            <a:ext cx="0" cy="907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délník 19">
            <a:extLst>
              <a:ext uri="{FF2B5EF4-FFF2-40B4-BE49-F238E27FC236}">
                <a16:creationId xmlns:a16="http://schemas.microsoft.com/office/drawing/2014/main" id="{EC83A386-1D77-43BD-98DD-1074CDE32BD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659444" y="1219080"/>
            <a:ext cx="419520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Od </a:t>
            </a: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26. 4. MŠ otevřeny zcela, SŠ a VOŠ praktické vyučování v PLK, HKK, KVK </a:t>
            </a:r>
            <a:b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od 3. 5. dále STC, LBK, PAK, PHA</a:t>
            </a:r>
            <a:r>
              <a:rPr kumimoji="0" lang="cs-CZ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 rozšířením rotační výuky 2. st. ZŠ a od 10. 5. ve zbývajících krajích</a:t>
            </a:r>
            <a:endParaRPr kumimoji="0" lang="cs-CZ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0EA45419-FFE6-41F1-9778-325DBC06FC41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6723429" y="2386547"/>
            <a:ext cx="0" cy="2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931B54ED-96B8-4B0B-88B2-56F3421552FF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7149735" y="2402530"/>
            <a:ext cx="0" cy="2364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nice se šipkou 22">
            <a:extLst>
              <a:ext uri="{FF2B5EF4-FFF2-40B4-BE49-F238E27FC236}">
                <a16:creationId xmlns:a16="http://schemas.microsoft.com/office/drawing/2014/main" id="{16BF9B4A-EA00-4154-9ADA-5E9222B2A3C2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7617974" y="2402530"/>
            <a:ext cx="0" cy="2309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72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ovéPole 21">
            <a:extLst>
              <a:ext uri="{FF2B5EF4-FFF2-40B4-BE49-F238E27FC236}">
                <a16:creationId xmlns:a16="http://schemas.microsoft.com/office/drawing/2014/main" id="{95095AE4-15AA-4DA7-96E9-0973C161E52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0241" y="87716"/>
            <a:ext cx="1134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Vývoj počtů pozitivních diagnóz stále ukazuje na pokračující zpomalování epidemie</a:t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46EFD5D5-E2B4-4082-B862-E88569B63F81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59037484"/>
              </p:ext>
            </p:extLst>
          </p:nvPr>
        </p:nvGraphicFramePr>
        <p:xfrm>
          <a:off x="57147" y="2876910"/>
          <a:ext cx="12030075" cy="4033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C0ACDB7-E02C-4ADC-B3C0-B39FD631BBFB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65199671"/>
              </p:ext>
            </p:extLst>
          </p:nvPr>
        </p:nvGraphicFramePr>
        <p:xfrm>
          <a:off x="922214" y="631457"/>
          <a:ext cx="10328489" cy="2646412"/>
        </p:xfrm>
        <a:graphic>
          <a:graphicData uri="http://schemas.openxmlformats.org/drawingml/2006/table">
            <a:tbl>
              <a:tblPr/>
              <a:tblGrid>
                <a:gridCol w="781385">
                  <a:extLst>
                    <a:ext uri="{9D8B030D-6E8A-4147-A177-3AD203B41FA5}">
                      <a16:colId xmlns:a16="http://schemas.microsoft.com/office/drawing/2014/main" val="396996391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12948094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612071546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307235488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48381772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54561305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06379557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069904241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529447542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855104309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3711905403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188154587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1620801354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4095500680"/>
                    </a:ext>
                  </a:extLst>
                </a:gridCol>
                <a:gridCol w="681936">
                  <a:extLst>
                    <a:ext uri="{9D8B030D-6E8A-4147-A177-3AD203B41FA5}">
                      <a16:colId xmlns:a16="http://schemas.microsoft.com/office/drawing/2014/main" val="2489013364"/>
                    </a:ext>
                  </a:extLst>
                </a:gridCol>
              </a:tblGrid>
              <a:tr h="35951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cs-CZ" sz="16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Průměrný záchyt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76240"/>
                  </a:ext>
                </a:extLst>
              </a:tr>
              <a:tr h="359513"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18. 5.–24. 5.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25. 5.–31. 5.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1. 6.–7. 6.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8. 6.–14. 6.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15. 6.–</a:t>
                      </a:r>
                      <a:r>
                        <a:rPr lang="cs-CZ" sz="1600" b="1" i="0" u="sng" strike="noStrike" dirty="0" smtClea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22. </a:t>
                      </a:r>
                      <a:r>
                        <a:rPr lang="cs-CZ" sz="16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 </a:t>
                      </a:r>
                    </a:p>
                  </a:txBody>
                  <a:tcPr marL="9525" marR="9525" marT="9525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805125"/>
                  </a:ext>
                </a:extLst>
              </a:tr>
              <a:tr h="369499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650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429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302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 případů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27543"/>
                  </a:ext>
                </a:extLst>
              </a:tr>
              <a:tr h="389472">
                <a:tc>
                  <a:txBody>
                    <a:bodyPr/>
                    <a:lstStyle/>
                    <a:p>
                      <a:pPr algn="l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-34.0 %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-29.6 %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-38.7 %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cs-CZ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-32.4 %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60953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0131"/>
                  </a:ext>
                </a:extLst>
              </a:tr>
              <a:tr h="379485"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24574"/>
                  </a:ext>
                </a:extLst>
              </a:tr>
              <a:tr h="409445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cs-CZ" sz="20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Aktuální odhad </a:t>
                      </a:r>
                      <a:r>
                        <a:rPr lang="cs-CZ" sz="2000" b="1" i="0" u="sng" strike="noStrike" dirty="0" smtClea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 pro </a:t>
                      </a:r>
                      <a:r>
                        <a:rPr lang="cs-CZ" sz="20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ČR: </a:t>
                      </a:r>
                      <a:r>
                        <a:rPr lang="cs-CZ" sz="2000" b="1" i="0" u="sng" strike="noStrike" dirty="0" smtClea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0,83</a:t>
                      </a:r>
                      <a:endParaRPr lang="cs-CZ" sz="2000" b="1" i="0" u="sng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2000" b="1" i="0" u="sng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cs-CZ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051437"/>
                  </a:ext>
                </a:extLst>
              </a:tr>
            </a:tbl>
          </a:graphicData>
        </a:graphic>
      </p:graphicFrame>
      <p:sp>
        <p:nvSpPr>
          <p:cNvPr id="13" name="Zahnutá šipka nahoru 25">
            <a:extLst>
              <a:ext uri="{FF2B5EF4-FFF2-40B4-BE49-F238E27FC236}">
                <a16:creationId xmlns:a16="http://schemas.microsoft.com/office/drawing/2014/main" id="{B6F904B9-B88B-46C5-92EF-0EB4566DC65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970832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ahnutá šipka nahoru 25">
            <a:extLst>
              <a:ext uri="{FF2B5EF4-FFF2-40B4-BE49-F238E27FC236}">
                <a16:creationId xmlns:a16="http://schemas.microsoft.com/office/drawing/2014/main" id="{B7104930-024A-4044-A0CF-2DE6C3BD7FC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72714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Zahnutá šipka nahoru 25">
            <a:extLst>
              <a:ext uri="{FF2B5EF4-FFF2-40B4-BE49-F238E27FC236}">
                <a16:creationId xmlns:a16="http://schemas.microsoft.com/office/drawing/2014/main" id="{A310F353-468A-478C-85AA-BAA4E17F262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374596" y="2130150"/>
            <a:ext cx="1944000" cy="497840"/>
          </a:xfrm>
          <a:prstGeom prst="curved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6" name="Přímá spojnice se šipkou 15"/>
          <p:cNvCxnSpPr/>
          <p:nvPr>
            <p:custDataLst>
              <p:tags r:id="rId7"/>
            </p:custDataLst>
          </p:nvPr>
        </p:nvCxnSpPr>
        <p:spPr>
          <a:xfrm>
            <a:off x="2653553" y="4410635"/>
            <a:ext cx="9040963" cy="138953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066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/>
          <p:cNvSpPr txBox="1"/>
          <p:nvPr/>
        </p:nvSpPr>
        <p:spPr>
          <a:xfrm>
            <a:off x="84000" y="1883064"/>
            <a:ext cx="11708186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Proočkovanost seniorních skupin obyvatel (70+) společně s přirozenou ochranou danou nedávno prodělaným onemocněním přesahuje 80 % daných populačních kohort. Tento fakt významně snižuje zátěž nemocnic, klesají  počty nově hospitalizovaných a potenciálně zranitelných pacientů. Kalkulováno na celé dospělé populaci ČR dosahuje tato ochrana téměř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60 %.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3000" b="1" dirty="0">
              <a:solidFill>
                <a:srgbClr val="0000FF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22.6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bylo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55,5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osob ve věku 18+ je očkováno alespoň 1. </a:t>
            </a: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dávkou </a:t>
            </a:r>
            <a:endParaRPr kumimoji="0" lang="cs-CZ" sz="30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31,0 % </a:t>
            </a:r>
            <a:r>
              <a:rPr kumimoji="0" lang="cs-CZ" sz="3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 očkování ukončené.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s-CZ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Šipka dolů 5"/>
          <p:cNvSpPr/>
          <p:nvPr/>
        </p:nvSpPr>
        <p:spPr>
          <a:xfrm>
            <a:off x="5162240" y="1346633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3DC956FD-6669-4C82-B852-E3CE5A476C50}"/>
              </a:ext>
            </a:extLst>
          </p:cNvPr>
          <p:cNvSpPr txBox="1">
            <a:spLocks/>
          </p:cNvSpPr>
          <p:nvPr/>
        </p:nvSpPr>
        <p:spPr>
          <a:xfrm>
            <a:off x="439883" y="166286"/>
            <a:ext cx="11249025" cy="11803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 významném zpomalení šíření epidemie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podstatně podílí postupující vakcinace </a:t>
            </a:r>
          </a:p>
        </p:txBody>
      </p:sp>
      <p:sp>
        <p:nvSpPr>
          <p:cNvPr id="5" name="Šipka dolů 4"/>
          <p:cNvSpPr/>
          <p:nvPr/>
        </p:nvSpPr>
        <p:spPr>
          <a:xfrm>
            <a:off x="5162239" y="6165804"/>
            <a:ext cx="1551709" cy="392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0345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CUSTOMSORTGLOBALLY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SHAPECONDITIONMETACTIONDELETE" val="False"/>
  <p:tag name="SLIDEFAB_EXPORTMODE" val="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HAPECONDITIONMETACTIONDELETE" val="True"/>
  <p:tag name="SLIDEFAB_RESIZEMODE" val="1"/>
  <p:tag name="SLIDEFAB_EXPORTMODE" val="4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SLIDEID" val="150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2"/>
  <p:tag name="SLIDEFAB_EXPORTMODE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EXPORTMODE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FAB_RESIZEMODE" val="1"/>
  <p:tag name="SLIDEFAB_EXPORTMODE" val="7"/>
</p:tagLst>
</file>

<file path=ppt/theme/theme1.xml><?xml version="1.0" encoding="utf-8"?>
<a:theme xmlns:a="http://schemas.openxmlformats.org/drawingml/2006/main" name="1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4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2" id="{2F500C3B-2BAF-4CA5-849A-B1EC376A25DB}" vid="{C99570C5-ACCF-4382-8246-136F83C28052}"/>
    </a:ext>
  </a:extLst>
</a:theme>
</file>

<file path=ppt/theme/theme1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4.xml><?xml version="1.0" encoding="utf-8"?>
<a:theme xmlns:a="http://schemas.openxmlformats.org/drawingml/2006/main" name="1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5.xml><?xml version="1.0" encoding="utf-8"?>
<a:theme xmlns:a="http://schemas.openxmlformats.org/drawingml/2006/main" name="13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6.xml><?xml version="1.0" encoding="utf-8"?>
<a:theme xmlns:a="http://schemas.openxmlformats.org/drawingml/2006/main" name="6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7.xml><?xml version="1.0" encoding="utf-8"?>
<a:theme xmlns:a="http://schemas.openxmlformats.org/drawingml/2006/main" name="2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8.xml><?xml version="1.0" encoding="utf-8"?>
<a:theme xmlns:a="http://schemas.openxmlformats.org/drawingml/2006/main" name="9_Motiv Office">
  <a:themeElements>
    <a:clrScheme name="COVID barvy">
      <a:dk1>
        <a:srgbClr val="000000"/>
      </a:dk1>
      <a:lt1>
        <a:srgbClr val="FFFFFF"/>
      </a:lt1>
      <a:dk2>
        <a:srgbClr val="D31145"/>
      </a:dk2>
      <a:lt2>
        <a:srgbClr val="FFFFFF"/>
      </a:lt2>
      <a:accent1>
        <a:srgbClr val="D31145"/>
      </a:accent1>
      <a:accent2>
        <a:srgbClr val="305983"/>
      </a:accent2>
      <a:accent3>
        <a:srgbClr val="00CD61"/>
      </a:accent3>
      <a:accent4>
        <a:srgbClr val="4010B7"/>
      </a:accent4>
      <a:accent5>
        <a:srgbClr val="E8EAEA"/>
      </a:accent5>
      <a:accent6>
        <a:srgbClr val="690923"/>
      </a:accent6>
      <a:hlink>
        <a:srgbClr val="FFFFFF"/>
      </a:hlink>
      <a:folHlink>
        <a:srgbClr val="FF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VID-web-sablona.potx" id="{C38994A9-F061-444B-9E05-9BEC267D622E}" vid="{A910D504-DA16-416F-8B23-CC286EF2F513}"/>
    </a:ext>
  </a:extLst>
</a:theme>
</file>

<file path=ppt/theme/theme9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13668</TotalTime>
  <Words>6074</Words>
  <Application>Microsoft Office PowerPoint</Application>
  <PresentationFormat>Širokoúhlá obrazovka</PresentationFormat>
  <Paragraphs>1440</Paragraphs>
  <Slides>60</Slides>
  <Notes>14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10</vt:i4>
      </vt:variant>
      <vt:variant>
        <vt:lpstr>Nadpisy snímků</vt:lpstr>
      </vt:variant>
      <vt:variant>
        <vt:i4>60</vt:i4>
      </vt:variant>
    </vt:vector>
  </HeadingPairs>
  <TitlesOfParts>
    <vt:vector size="75" baseType="lpstr">
      <vt:lpstr>Times New Roman</vt:lpstr>
      <vt:lpstr>Arial (Základní text)</vt:lpstr>
      <vt:lpstr>Calibri Light</vt:lpstr>
      <vt:lpstr>Arial</vt:lpstr>
      <vt:lpstr>Calibri</vt:lpstr>
      <vt:lpstr>1_Motiv Office</vt:lpstr>
      <vt:lpstr>3_Motiv Office</vt:lpstr>
      <vt:lpstr>7_Motiv Office</vt:lpstr>
      <vt:lpstr>12_Motiv Office</vt:lpstr>
      <vt:lpstr>13_Motiv Office</vt:lpstr>
      <vt:lpstr>6_Motiv Office</vt:lpstr>
      <vt:lpstr>2_Motiv Office</vt:lpstr>
      <vt:lpstr>9_Motiv Office</vt:lpstr>
      <vt:lpstr>Motiv Office</vt:lpstr>
      <vt:lpstr>4_Motiv Office</vt:lpstr>
      <vt:lpstr>Datová a informační základna  pro management pandemie COVID-19</vt:lpstr>
      <vt:lpstr>Počty realizovaných PCR testů v čase </vt:lpstr>
      <vt:lpstr>Podíl pozitivních testů: diagnostické a klinické indikace </vt:lpstr>
      <vt:lpstr>Podíl pozitivních testů: epidemiologické indikace</vt:lpstr>
      <vt:lpstr>Prezentace aplikace PowerPoint</vt:lpstr>
      <vt:lpstr>Počty COVID-19 pozitivních v ČR na 100 000 v populaci</vt:lpstr>
      <vt:lpstr>Počty COVID-19 pozitivních v ČR na 100 000 v populaci</vt:lpstr>
      <vt:lpstr>Prezentace aplikace PowerPoint</vt:lpstr>
      <vt:lpstr>Prezentace aplikace PowerPoint</vt:lpstr>
      <vt:lpstr>Stav očkování obyvatel v ČR k 22. 6. 2021</vt:lpstr>
      <vt:lpstr>Zájem o očkování, stav k 22. 6. 2021</vt:lpstr>
      <vt:lpstr>Očkovaní 18 a více let – přehled podle regionů</vt:lpstr>
      <vt:lpstr>Datová a informační základna  pro management pandemie COVID-19</vt:lpstr>
      <vt:lpstr>Prezentace aplikace PowerPoint</vt:lpstr>
      <vt:lpstr>7 denní počet nových případů (na 100 000 obyv.) v okresech</vt:lpstr>
      <vt:lpstr>7 denní počet nových případů (na 100 000 obyv.) v ORP</vt:lpstr>
      <vt:lpstr>Prezentace aplikace PowerPoint</vt:lpstr>
      <vt:lpstr>Zátěž regionů ve vzájemném srovnání krajů k 22.6.</vt:lpstr>
      <vt:lpstr>Prezentace aplikace PowerPoint</vt:lpstr>
      <vt:lpstr>Prezentace aplikace PowerPoint</vt:lpstr>
      <vt:lpstr>R (zjednodušený výpočet) - 7 denní úseky: srovnání krajů k 22.6.</vt:lpstr>
      <vt:lpstr>Relativní pozitivita testů s diagnostickou/epidemiologickou indikací za 7 dní</vt:lpstr>
      <vt:lpstr>Datová a informační základna  pro management pandemie COVID-19</vt:lpstr>
      <vt:lpstr>Prezentace aplikace PowerPoint</vt:lpstr>
      <vt:lpstr>Nové případy za 7 dní na 100 000 obyvatel: 20 okresů s nejvyššími hodnotami k 21.6.</vt:lpstr>
      <vt:lpstr>Nové případy za 7 dní na 100 000 obyvatel: 20 okresů s nejvyššími hodnotami k 21.6.</vt:lpstr>
      <vt:lpstr>Přehled okresů s potenciálně rizikovými epidemickými hodnotami  (kalkulace s hranicí týdenního záchytu 25 případů / 100tis. obyv.)</vt:lpstr>
      <vt:lpstr>Přehled okresů s potenciálně rizikovými epidemickými hodnotami  (kalkulace s hranicí týdenního záchytu 12,5 případů / 100tis. obyv.)</vt:lpstr>
      <vt:lpstr>Přehled ORP s potenciálně rizikovými epidemickými hodnotami  (kalkulace s hranicí týdenního záchytu 12,5 případů / 100tis. obyv.)</vt:lpstr>
      <vt:lpstr>Datová a informační základna  pro management pandemie COVID-19</vt:lpstr>
      <vt:lpstr>Prezentace aplikace PowerPoint</vt:lpstr>
      <vt:lpstr>Prezentace aplikace PowerPoint</vt:lpstr>
      <vt:lpstr>Prezentace aplikace PowerPoint</vt:lpstr>
      <vt:lpstr>Prezentace aplikace PowerPoint</vt:lpstr>
      <vt:lpstr>Datová a informační základna  pro management pandemie COVID-19</vt:lpstr>
      <vt:lpstr>Prezentace aplikace PowerPoint</vt:lpstr>
      <vt:lpstr>Modelové scénáře: 7denní hodnoty na 100 tisíc obyvatel</vt:lpstr>
      <vt:lpstr>Prezentace aplikace PowerPoint</vt:lpstr>
      <vt:lpstr>Prezentace aplikace PowerPoint</vt:lpstr>
      <vt:lpstr>Predikovaný počet aktuálně hospitalizovaných</vt:lpstr>
      <vt:lpstr>Predikovaný počet aktuálně hospitalizovaných na JIP</vt:lpstr>
      <vt:lpstr>Predikovaný počet nových hospitalizačních případů</vt:lpstr>
      <vt:lpstr>Datová a informační základna  pro management pandemie COVID-19</vt:lpstr>
      <vt:lpstr>Prezentace aplikace PowerPoint</vt:lpstr>
      <vt:lpstr>Nákazy po vakcinaci za poslední měsíc a za poslední týden k 19. 6. 2021 </vt:lpstr>
      <vt:lpstr>COVID-19 pozitivita po zahájení vakcinace</vt:lpstr>
      <vt:lpstr>COVID-19 pozitivita po zahájení vakcinace</vt:lpstr>
      <vt:lpstr>Opakované nákazy (reinfekce) za poslední měsíc a týden k 19. 6. 2021</vt:lpstr>
      <vt:lpstr>Mutace (hlášené podezření) za poslední měsíc a týden k 19. 6. 2021</vt:lpstr>
      <vt:lpstr>Záchyty přímo v nemocnicích bez předchozí diagnostiky za poslední měsíc a týden k 19. 6. 2021</vt:lpstr>
      <vt:lpstr>Vysoce rizikové nákazy za poslední měsíc a týden k 19. 6. 2021</vt:lpstr>
      <vt:lpstr>Datová a informační základna  pro management pandemie COVID-19</vt:lpstr>
      <vt:lpstr>Prezentace aplikace PowerPoint</vt:lpstr>
      <vt:lpstr>Testy hlášení ze škol – průběžné výsledky</vt:lpstr>
      <vt:lpstr>Počty nově COVID-19 pozitivních na 100 testů u dětí v čase</vt:lpstr>
      <vt:lpstr>Nové případy za 7 dní na 100 000 obyvatel: srovnání krajů k 21.6.: 5–11 let</vt:lpstr>
      <vt:lpstr>Nové případy za 7 dní na 100 000 obyvatel: srovnání krajů k 21.6.: 12–19 let</vt:lpstr>
      <vt:lpstr>Nové případy za 7 dní na 100 000 obyvatel: srovnání krajů k 21.6.: 12–15 let</vt:lpstr>
      <vt:lpstr>Nové případy za 7 dní na 100 000 obyvatel: srovnání krajů k 21.6.: 16–19 let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Protiepidemický systém ČR PES</dc:title>
  <dc:creator>Martin Komenda</dc:creator>
  <cp:lastModifiedBy>Ladislav Dušek</cp:lastModifiedBy>
  <cp:revision>1051</cp:revision>
  <dcterms:created xsi:type="dcterms:W3CDTF">2020-11-11T17:36:28Z</dcterms:created>
  <dcterms:modified xsi:type="dcterms:W3CDTF">2021-06-23T10:25:25Z</dcterms:modified>
</cp:coreProperties>
</file>